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359" r:id="rId3"/>
    <p:sldId id="338" r:id="rId4"/>
    <p:sldId id="321" r:id="rId5"/>
    <p:sldId id="322" r:id="rId6"/>
    <p:sldId id="323" r:id="rId7"/>
    <p:sldId id="358" r:id="rId8"/>
    <p:sldId id="260" r:id="rId9"/>
    <p:sldId id="361" r:id="rId10"/>
    <p:sldId id="362" r:id="rId11"/>
    <p:sldId id="364" r:id="rId12"/>
    <p:sldId id="339" r:id="rId13"/>
    <p:sldId id="363" r:id="rId14"/>
    <p:sldId id="261" r:id="rId15"/>
    <p:sldId id="336" r:id="rId16"/>
    <p:sldId id="307" r:id="rId17"/>
    <p:sldId id="340" r:id="rId18"/>
    <p:sldId id="341" r:id="rId19"/>
    <p:sldId id="355" r:id="rId20"/>
    <p:sldId id="262" r:id="rId21"/>
    <p:sldId id="324" r:id="rId22"/>
    <p:sldId id="332" r:id="rId23"/>
    <p:sldId id="331" r:id="rId24"/>
    <p:sldId id="333" r:id="rId25"/>
    <p:sldId id="360" r:id="rId26"/>
    <p:sldId id="343" r:id="rId27"/>
    <p:sldId id="357" r:id="rId28"/>
    <p:sldId id="344" r:id="rId29"/>
    <p:sldId id="345" r:id="rId30"/>
    <p:sldId id="346" r:id="rId31"/>
    <p:sldId id="347" r:id="rId32"/>
    <p:sldId id="348" r:id="rId33"/>
    <p:sldId id="349" r:id="rId34"/>
    <p:sldId id="350" r:id="rId35"/>
    <p:sldId id="351" r:id="rId36"/>
    <p:sldId id="352" r:id="rId37"/>
    <p:sldId id="353" r:id="rId3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redný štýl 1 - zvýrazneni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Tmavý štýl 1 - zvýrazneni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redný štýl 4 - zvýrazneni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Stredný štýl 2 - zvýrazneni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642" autoAdjust="0"/>
  </p:normalViewPr>
  <p:slideViewPr>
    <p:cSldViewPr snapToGrid="0">
      <p:cViewPr varScale="1">
        <p:scale>
          <a:sx n="110" d="100"/>
          <a:sy n="110" d="100"/>
        </p:scale>
        <p:origin x="15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00BF0-6686-48A9-A3DC-D1D4FBC45C49}" type="doc">
      <dgm:prSet loTypeId="urn:microsoft.com/office/officeart/2005/8/layout/pyramid1" loCatId="pyramid" qsTypeId="urn:microsoft.com/office/officeart/2005/8/quickstyle/simple3" qsCatId="simple" csTypeId="urn:microsoft.com/office/officeart/2005/8/colors/accent1_3" csCatId="accent1" phldr="1"/>
      <dgm:spPr/>
    </dgm:pt>
    <dgm:pt modelId="{41D43155-B3A1-4F0D-8E8A-40FF17DAD053}">
      <dgm:prSet phldrT="[Text]" custT="1"/>
      <dgm:spPr>
        <a:solidFill>
          <a:schemeClr val="accent2"/>
        </a:solidFill>
      </dgm:spPr>
      <dgm:t>
        <a:bodyPr/>
        <a:lstStyle/>
        <a:p>
          <a:r>
            <a:rPr lang="sk-SK" sz="3600" b="1" dirty="0">
              <a:solidFill>
                <a:schemeClr val="bg1"/>
              </a:solidFill>
            </a:rPr>
            <a:t>VŠ </a:t>
          </a:r>
          <a:br>
            <a:rPr lang="sk-SK" sz="3600" b="1" dirty="0">
              <a:solidFill>
                <a:schemeClr val="bg1"/>
              </a:solidFill>
            </a:rPr>
          </a:br>
          <a:r>
            <a:rPr lang="sk-SK" sz="3600" b="1" dirty="0">
              <a:solidFill>
                <a:schemeClr val="bg1"/>
              </a:solidFill>
            </a:rPr>
            <a:t>3000</a:t>
          </a:r>
        </a:p>
      </dgm:t>
    </dgm:pt>
    <dgm:pt modelId="{79D01507-972E-4931-A0CB-DDD402F12C56}" type="parTrans" cxnId="{479149F7-C07C-451F-8904-B11A915B3D26}">
      <dgm:prSet/>
      <dgm:spPr/>
      <dgm:t>
        <a:bodyPr/>
        <a:lstStyle/>
        <a:p>
          <a:endParaRPr lang="sk-SK">
            <a:solidFill>
              <a:schemeClr val="tx1"/>
            </a:solidFill>
          </a:endParaRPr>
        </a:p>
      </dgm:t>
    </dgm:pt>
    <dgm:pt modelId="{36499048-5F96-4D25-97B0-93FB7F152525}" type="sibTrans" cxnId="{479149F7-C07C-451F-8904-B11A915B3D26}">
      <dgm:prSet/>
      <dgm:spPr/>
      <dgm:t>
        <a:bodyPr/>
        <a:lstStyle/>
        <a:p>
          <a:endParaRPr lang="sk-SK">
            <a:solidFill>
              <a:schemeClr val="tx1"/>
            </a:solidFill>
          </a:endParaRPr>
        </a:p>
      </dgm:t>
    </dgm:pt>
    <dgm:pt modelId="{E06FC904-C484-4229-970C-B214AB6557E2}">
      <dgm:prSet phldrT="[Text]"/>
      <dgm:spPr>
        <a:solidFill>
          <a:schemeClr val="accent2"/>
        </a:solidFill>
      </dgm:spPr>
      <dgm:t>
        <a:bodyPr/>
        <a:lstStyle/>
        <a:p>
          <a:r>
            <a:rPr lang="sk-SK" b="1" dirty="0">
              <a:solidFill>
                <a:schemeClr val="bg1"/>
              </a:solidFill>
            </a:rPr>
            <a:t>SŠ 9000</a:t>
          </a:r>
        </a:p>
      </dgm:t>
    </dgm:pt>
    <dgm:pt modelId="{3CCF5E5C-9F87-4159-A631-732C05D33090}" type="parTrans" cxnId="{39374848-86B6-4A7D-9490-03311451CA2E}">
      <dgm:prSet/>
      <dgm:spPr/>
      <dgm:t>
        <a:bodyPr/>
        <a:lstStyle/>
        <a:p>
          <a:endParaRPr lang="sk-SK">
            <a:solidFill>
              <a:schemeClr val="tx1"/>
            </a:solidFill>
          </a:endParaRPr>
        </a:p>
      </dgm:t>
    </dgm:pt>
    <dgm:pt modelId="{C321E249-992A-49A5-91E8-6B2AD2BBB26D}" type="sibTrans" cxnId="{39374848-86B6-4A7D-9490-03311451CA2E}">
      <dgm:prSet/>
      <dgm:spPr/>
      <dgm:t>
        <a:bodyPr/>
        <a:lstStyle/>
        <a:p>
          <a:endParaRPr lang="sk-SK">
            <a:solidFill>
              <a:schemeClr val="tx1"/>
            </a:solidFill>
          </a:endParaRPr>
        </a:p>
      </dgm:t>
    </dgm:pt>
    <dgm:pt modelId="{5473CD56-82F6-4812-B4DB-4DE37D3BA91B}">
      <dgm:prSet phldrT="[Text]"/>
      <dgm:spPr>
        <a:solidFill>
          <a:schemeClr val="accent2"/>
        </a:solidFill>
      </dgm:spPr>
      <dgm:t>
        <a:bodyPr/>
        <a:lstStyle/>
        <a:p>
          <a:r>
            <a:rPr lang="sk-SK" b="1" dirty="0">
              <a:solidFill>
                <a:schemeClr val="bg1"/>
              </a:solidFill>
            </a:rPr>
            <a:t>ZŠ 24000</a:t>
          </a:r>
        </a:p>
      </dgm:t>
    </dgm:pt>
    <dgm:pt modelId="{A5D9D6B7-0542-42BE-B447-67FC3B6FE300}" type="parTrans" cxnId="{F58C039A-5B9D-4B4F-B3B4-B94F5C53F33D}">
      <dgm:prSet/>
      <dgm:spPr/>
      <dgm:t>
        <a:bodyPr/>
        <a:lstStyle/>
        <a:p>
          <a:endParaRPr lang="sk-SK">
            <a:solidFill>
              <a:schemeClr val="tx1"/>
            </a:solidFill>
          </a:endParaRPr>
        </a:p>
      </dgm:t>
    </dgm:pt>
    <dgm:pt modelId="{8BB82960-AEAF-4C6E-8EBA-F8F5DFD1A367}" type="sibTrans" cxnId="{F58C039A-5B9D-4B4F-B3B4-B94F5C53F33D}">
      <dgm:prSet/>
      <dgm:spPr/>
      <dgm:t>
        <a:bodyPr/>
        <a:lstStyle/>
        <a:p>
          <a:endParaRPr lang="sk-SK">
            <a:solidFill>
              <a:schemeClr val="tx1"/>
            </a:solidFill>
          </a:endParaRPr>
        </a:p>
      </dgm:t>
    </dgm:pt>
    <dgm:pt modelId="{9BD69DD2-A9E2-4141-885E-3E3033FABE77}" type="pres">
      <dgm:prSet presAssocID="{4EB00BF0-6686-48A9-A3DC-D1D4FBC45C49}" presName="Name0" presStyleCnt="0">
        <dgm:presLayoutVars>
          <dgm:dir/>
          <dgm:animLvl val="lvl"/>
          <dgm:resizeHandles val="exact"/>
        </dgm:presLayoutVars>
      </dgm:prSet>
      <dgm:spPr/>
    </dgm:pt>
    <dgm:pt modelId="{47DF91EA-D9AB-4351-813D-98D901C18D7A}" type="pres">
      <dgm:prSet presAssocID="{41D43155-B3A1-4F0D-8E8A-40FF17DAD053}" presName="Name8" presStyleCnt="0"/>
      <dgm:spPr/>
    </dgm:pt>
    <dgm:pt modelId="{C5D7F3E4-6552-4CF6-A967-97B2F326315F}" type="pres">
      <dgm:prSet presAssocID="{41D43155-B3A1-4F0D-8E8A-40FF17DAD053}" presName="level" presStyleLbl="node1" presStyleIdx="0" presStyleCnt="3" custLinFactNeighborY="-22493">
        <dgm:presLayoutVars>
          <dgm:chMax val="1"/>
          <dgm:bulletEnabled val="1"/>
        </dgm:presLayoutVars>
      </dgm:prSet>
      <dgm:spPr/>
      <dgm:t>
        <a:bodyPr/>
        <a:lstStyle/>
        <a:p>
          <a:endParaRPr lang="sk-SK"/>
        </a:p>
      </dgm:t>
    </dgm:pt>
    <dgm:pt modelId="{55A2AFE8-9239-4707-B809-EA9B7FB2EDD9}" type="pres">
      <dgm:prSet presAssocID="{41D43155-B3A1-4F0D-8E8A-40FF17DAD053}" presName="levelTx" presStyleLbl="revTx" presStyleIdx="0" presStyleCnt="0">
        <dgm:presLayoutVars>
          <dgm:chMax val="1"/>
          <dgm:bulletEnabled val="1"/>
        </dgm:presLayoutVars>
      </dgm:prSet>
      <dgm:spPr/>
      <dgm:t>
        <a:bodyPr/>
        <a:lstStyle/>
        <a:p>
          <a:endParaRPr lang="sk-SK"/>
        </a:p>
      </dgm:t>
    </dgm:pt>
    <dgm:pt modelId="{A0547FC5-BC54-4F21-9AC2-4B1F73D33D92}" type="pres">
      <dgm:prSet presAssocID="{E06FC904-C484-4229-970C-B214AB6557E2}" presName="Name8" presStyleCnt="0"/>
      <dgm:spPr/>
    </dgm:pt>
    <dgm:pt modelId="{0A3AC5B5-ADBB-421E-8143-F4C00FB09929}" type="pres">
      <dgm:prSet presAssocID="{E06FC904-C484-4229-970C-B214AB6557E2}" presName="level" presStyleLbl="node1" presStyleIdx="1" presStyleCnt="3" custScaleY="55555">
        <dgm:presLayoutVars>
          <dgm:chMax val="1"/>
          <dgm:bulletEnabled val="1"/>
        </dgm:presLayoutVars>
      </dgm:prSet>
      <dgm:spPr/>
      <dgm:t>
        <a:bodyPr/>
        <a:lstStyle/>
        <a:p>
          <a:endParaRPr lang="sk-SK"/>
        </a:p>
      </dgm:t>
    </dgm:pt>
    <dgm:pt modelId="{AF463145-869C-4BB9-82B7-987AACCB03B9}" type="pres">
      <dgm:prSet presAssocID="{E06FC904-C484-4229-970C-B214AB6557E2}" presName="levelTx" presStyleLbl="revTx" presStyleIdx="0" presStyleCnt="0">
        <dgm:presLayoutVars>
          <dgm:chMax val="1"/>
          <dgm:bulletEnabled val="1"/>
        </dgm:presLayoutVars>
      </dgm:prSet>
      <dgm:spPr/>
      <dgm:t>
        <a:bodyPr/>
        <a:lstStyle/>
        <a:p>
          <a:endParaRPr lang="sk-SK"/>
        </a:p>
      </dgm:t>
    </dgm:pt>
    <dgm:pt modelId="{22FCC3A2-B532-483C-B8C2-1EC09DD41263}" type="pres">
      <dgm:prSet presAssocID="{5473CD56-82F6-4812-B4DB-4DE37D3BA91B}" presName="Name8" presStyleCnt="0"/>
      <dgm:spPr/>
    </dgm:pt>
    <dgm:pt modelId="{5A156A4E-2247-437D-A751-21C8DAA1DACC}" type="pres">
      <dgm:prSet presAssocID="{5473CD56-82F6-4812-B4DB-4DE37D3BA91B}" presName="level" presStyleLbl="node1" presStyleIdx="2" presStyleCnt="3" custScaleY="54901" custLinFactNeighborX="-4512" custLinFactNeighborY="34783">
        <dgm:presLayoutVars>
          <dgm:chMax val="1"/>
          <dgm:bulletEnabled val="1"/>
        </dgm:presLayoutVars>
      </dgm:prSet>
      <dgm:spPr/>
      <dgm:t>
        <a:bodyPr/>
        <a:lstStyle/>
        <a:p>
          <a:endParaRPr lang="sk-SK"/>
        </a:p>
      </dgm:t>
    </dgm:pt>
    <dgm:pt modelId="{2F6D2AFE-66D0-4A27-84BD-A321F3A0E170}" type="pres">
      <dgm:prSet presAssocID="{5473CD56-82F6-4812-B4DB-4DE37D3BA91B}" presName="levelTx" presStyleLbl="revTx" presStyleIdx="0" presStyleCnt="0">
        <dgm:presLayoutVars>
          <dgm:chMax val="1"/>
          <dgm:bulletEnabled val="1"/>
        </dgm:presLayoutVars>
      </dgm:prSet>
      <dgm:spPr/>
      <dgm:t>
        <a:bodyPr/>
        <a:lstStyle/>
        <a:p>
          <a:endParaRPr lang="sk-SK"/>
        </a:p>
      </dgm:t>
    </dgm:pt>
  </dgm:ptLst>
  <dgm:cxnLst>
    <dgm:cxn modelId="{6838FFB0-0AA8-4704-81C9-B1D23D66973E}" type="presOf" srcId="{41D43155-B3A1-4F0D-8E8A-40FF17DAD053}" destId="{55A2AFE8-9239-4707-B809-EA9B7FB2EDD9}" srcOrd="1" destOrd="0" presId="urn:microsoft.com/office/officeart/2005/8/layout/pyramid1"/>
    <dgm:cxn modelId="{D6D529DC-4A58-4A79-8403-B8BB90026805}" type="presOf" srcId="{5473CD56-82F6-4812-B4DB-4DE37D3BA91B}" destId="{5A156A4E-2247-437D-A751-21C8DAA1DACC}" srcOrd="0" destOrd="0" presId="urn:microsoft.com/office/officeart/2005/8/layout/pyramid1"/>
    <dgm:cxn modelId="{66D023ED-7394-4A06-A806-A0E4A5456852}" type="presOf" srcId="{E06FC904-C484-4229-970C-B214AB6557E2}" destId="{0A3AC5B5-ADBB-421E-8143-F4C00FB09929}" srcOrd="0" destOrd="0" presId="urn:microsoft.com/office/officeart/2005/8/layout/pyramid1"/>
    <dgm:cxn modelId="{AEE179C1-BD25-4D60-B32D-FDAF2853F783}" type="presOf" srcId="{5473CD56-82F6-4812-B4DB-4DE37D3BA91B}" destId="{2F6D2AFE-66D0-4A27-84BD-A321F3A0E170}" srcOrd="1" destOrd="0" presId="urn:microsoft.com/office/officeart/2005/8/layout/pyramid1"/>
    <dgm:cxn modelId="{479149F7-C07C-451F-8904-B11A915B3D26}" srcId="{4EB00BF0-6686-48A9-A3DC-D1D4FBC45C49}" destId="{41D43155-B3A1-4F0D-8E8A-40FF17DAD053}" srcOrd="0" destOrd="0" parTransId="{79D01507-972E-4931-A0CB-DDD402F12C56}" sibTransId="{36499048-5F96-4D25-97B0-93FB7F152525}"/>
    <dgm:cxn modelId="{7C2DD6C8-7382-414A-8CD2-158BC8180CDE}" type="presOf" srcId="{4EB00BF0-6686-48A9-A3DC-D1D4FBC45C49}" destId="{9BD69DD2-A9E2-4141-885E-3E3033FABE77}" srcOrd="0" destOrd="0" presId="urn:microsoft.com/office/officeart/2005/8/layout/pyramid1"/>
    <dgm:cxn modelId="{50D4730F-3F25-49D6-B554-ADF345F840F4}" type="presOf" srcId="{41D43155-B3A1-4F0D-8E8A-40FF17DAD053}" destId="{C5D7F3E4-6552-4CF6-A967-97B2F326315F}" srcOrd="0" destOrd="0" presId="urn:microsoft.com/office/officeart/2005/8/layout/pyramid1"/>
    <dgm:cxn modelId="{39374848-86B6-4A7D-9490-03311451CA2E}" srcId="{4EB00BF0-6686-48A9-A3DC-D1D4FBC45C49}" destId="{E06FC904-C484-4229-970C-B214AB6557E2}" srcOrd="1" destOrd="0" parTransId="{3CCF5E5C-9F87-4159-A631-732C05D33090}" sibTransId="{C321E249-992A-49A5-91E8-6B2AD2BBB26D}"/>
    <dgm:cxn modelId="{F58C039A-5B9D-4B4F-B3B4-B94F5C53F33D}" srcId="{4EB00BF0-6686-48A9-A3DC-D1D4FBC45C49}" destId="{5473CD56-82F6-4812-B4DB-4DE37D3BA91B}" srcOrd="2" destOrd="0" parTransId="{A5D9D6B7-0542-42BE-B447-67FC3B6FE300}" sibTransId="{8BB82960-AEAF-4C6E-8EBA-F8F5DFD1A367}"/>
    <dgm:cxn modelId="{18938C09-6A8F-4069-866A-60C819F95A48}" type="presOf" srcId="{E06FC904-C484-4229-970C-B214AB6557E2}" destId="{AF463145-869C-4BB9-82B7-987AACCB03B9}" srcOrd="1" destOrd="0" presId="urn:microsoft.com/office/officeart/2005/8/layout/pyramid1"/>
    <dgm:cxn modelId="{44900330-E7FA-4690-918A-01D937FB8C3A}" type="presParOf" srcId="{9BD69DD2-A9E2-4141-885E-3E3033FABE77}" destId="{47DF91EA-D9AB-4351-813D-98D901C18D7A}" srcOrd="0" destOrd="0" presId="urn:microsoft.com/office/officeart/2005/8/layout/pyramid1"/>
    <dgm:cxn modelId="{B2D7CCC2-9FAF-4B6A-9387-E61D60D8EF78}" type="presParOf" srcId="{47DF91EA-D9AB-4351-813D-98D901C18D7A}" destId="{C5D7F3E4-6552-4CF6-A967-97B2F326315F}" srcOrd="0" destOrd="0" presId="urn:microsoft.com/office/officeart/2005/8/layout/pyramid1"/>
    <dgm:cxn modelId="{1755BA87-331C-4E99-AC1D-E91A8736968E}" type="presParOf" srcId="{47DF91EA-D9AB-4351-813D-98D901C18D7A}" destId="{55A2AFE8-9239-4707-B809-EA9B7FB2EDD9}" srcOrd="1" destOrd="0" presId="urn:microsoft.com/office/officeart/2005/8/layout/pyramid1"/>
    <dgm:cxn modelId="{FF524FAC-2FEF-47FE-A637-8DDB74798FF4}" type="presParOf" srcId="{9BD69DD2-A9E2-4141-885E-3E3033FABE77}" destId="{A0547FC5-BC54-4F21-9AC2-4B1F73D33D92}" srcOrd="1" destOrd="0" presId="urn:microsoft.com/office/officeart/2005/8/layout/pyramid1"/>
    <dgm:cxn modelId="{D79ECD89-F5B2-401B-B650-EB361FC2C7BC}" type="presParOf" srcId="{A0547FC5-BC54-4F21-9AC2-4B1F73D33D92}" destId="{0A3AC5B5-ADBB-421E-8143-F4C00FB09929}" srcOrd="0" destOrd="0" presId="urn:microsoft.com/office/officeart/2005/8/layout/pyramid1"/>
    <dgm:cxn modelId="{58BC767B-761A-45CF-8D5B-46C6658A4E05}" type="presParOf" srcId="{A0547FC5-BC54-4F21-9AC2-4B1F73D33D92}" destId="{AF463145-869C-4BB9-82B7-987AACCB03B9}" srcOrd="1" destOrd="0" presId="urn:microsoft.com/office/officeart/2005/8/layout/pyramid1"/>
    <dgm:cxn modelId="{E4EEA669-FB7D-43C2-962F-B1DCE8528D49}" type="presParOf" srcId="{9BD69DD2-A9E2-4141-885E-3E3033FABE77}" destId="{22FCC3A2-B532-483C-B8C2-1EC09DD41263}" srcOrd="2" destOrd="0" presId="urn:microsoft.com/office/officeart/2005/8/layout/pyramid1"/>
    <dgm:cxn modelId="{BBAC9F30-5B51-4253-96D5-9708386FD85F}" type="presParOf" srcId="{22FCC3A2-B532-483C-B8C2-1EC09DD41263}" destId="{5A156A4E-2247-437D-A751-21C8DAA1DACC}" srcOrd="0" destOrd="0" presId="urn:microsoft.com/office/officeart/2005/8/layout/pyramid1"/>
    <dgm:cxn modelId="{CEA6FF4B-8655-4BAF-B958-F47B9F8C1FF8}" type="presParOf" srcId="{22FCC3A2-B532-483C-B8C2-1EC09DD41263}" destId="{2F6D2AFE-66D0-4A27-84BD-A321F3A0E17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576E7-BC4F-4969-9846-4E87AA4D18CD}"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sk-SK"/>
        </a:p>
      </dgm:t>
    </dgm:pt>
    <dgm:pt modelId="{1411C094-1B8A-4108-89AB-195EFFD194A4}">
      <dgm:prSet phldrT="[Text]" custT="1">
        <dgm:style>
          <a:lnRef idx="0">
            <a:schemeClr val="accent2"/>
          </a:lnRef>
          <a:fillRef idx="3">
            <a:schemeClr val="accent2"/>
          </a:fillRef>
          <a:effectRef idx="3">
            <a:schemeClr val="accent2"/>
          </a:effectRef>
          <a:fontRef idx="minor">
            <a:schemeClr val="lt1"/>
          </a:fontRef>
        </dgm:style>
      </dgm:prSet>
      <dgm:spPr>
        <a:scene3d>
          <a:camera prst="orthographicFront"/>
          <a:lightRig rig="threePt" dir="t"/>
        </a:scene3d>
        <a:sp3d>
          <a:bevelT w="165100" prst="coolSlant"/>
        </a:sp3d>
      </dgm:spPr>
      <dgm:t>
        <a:bodyPr/>
        <a:lstStyle/>
        <a:p>
          <a:r>
            <a:rPr lang="sk-SK" sz="3600" b="1" dirty="0" smtClean="0">
              <a:solidFill>
                <a:schemeClr val="tx1"/>
              </a:solidFill>
            </a:rPr>
            <a:t>Učiteľ ZŠ/SŠ</a:t>
          </a:r>
          <a:endParaRPr lang="sk-SK" sz="3600" b="1" dirty="0">
            <a:solidFill>
              <a:schemeClr val="tx1"/>
            </a:solidFill>
          </a:endParaRPr>
        </a:p>
      </dgm:t>
    </dgm:pt>
    <dgm:pt modelId="{6F84E730-7120-40E0-B1AD-E4BB7526E6E7}" type="parTrans" cxnId="{E80D56B1-75AB-42F0-A6E8-4EF6DAEBBC93}">
      <dgm:prSet/>
      <dgm:spPr/>
      <dgm:t>
        <a:bodyPr/>
        <a:lstStyle/>
        <a:p>
          <a:endParaRPr lang="sk-SK"/>
        </a:p>
      </dgm:t>
    </dgm:pt>
    <dgm:pt modelId="{B717D901-9FA9-436D-8891-62BB3FABF654}" type="sibTrans" cxnId="{E80D56B1-75AB-42F0-A6E8-4EF6DAEBBC93}">
      <dgm:prSet/>
      <dgm:spPr/>
      <dgm:t>
        <a:bodyPr/>
        <a:lstStyle/>
        <a:p>
          <a:endParaRPr lang="sk-SK"/>
        </a:p>
      </dgm:t>
    </dgm:pt>
    <dgm:pt modelId="{A969A35C-FE44-47D0-B12C-E083B8CE54D8}">
      <dgm:prSet phldrT="[Text]"/>
      <dgm:spPr/>
      <dgm:t>
        <a:bodyPr/>
        <a:lstStyle/>
        <a:p>
          <a:r>
            <a:rPr lang="sk-SK" dirty="0" smtClean="0"/>
            <a:t>Inovatívne metodiky</a:t>
          </a:r>
          <a:endParaRPr lang="sk-SK" dirty="0"/>
        </a:p>
      </dgm:t>
    </dgm:pt>
    <dgm:pt modelId="{9EF41959-8D98-41F8-ABD2-909D67FD2A38}" type="parTrans" cxnId="{FC4FED4E-3165-4DE6-A5BD-0A663902A0D3}">
      <dgm:prSet/>
      <dgm:spPr/>
      <dgm:t>
        <a:bodyPr/>
        <a:lstStyle/>
        <a:p>
          <a:endParaRPr lang="sk-SK"/>
        </a:p>
      </dgm:t>
    </dgm:pt>
    <dgm:pt modelId="{FCAA70AF-A666-4CD1-87BC-9CE596C1E6D1}" type="sibTrans" cxnId="{FC4FED4E-3165-4DE6-A5BD-0A663902A0D3}">
      <dgm:prSet/>
      <dgm:spPr/>
      <dgm:t>
        <a:bodyPr/>
        <a:lstStyle/>
        <a:p>
          <a:endParaRPr lang="sk-SK"/>
        </a:p>
      </dgm:t>
    </dgm:pt>
    <dgm:pt modelId="{98BDBBE6-E02B-4CAA-B800-05B039451E25}">
      <dgm:prSet phldrT="[Text]"/>
      <dgm:spPr/>
      <dgm:t>
        <a:bodyPr/>
        <a:lstStyle/>
        <a:p>
          <a:r>
            <a:rPr lang="sk-SK" dirty="0" smtClean="0"/>
            <a:t>Kontinuálne Vzdelávanie</a:t>
          </a:r>
          <a:endParaRPr lang="sk-SK" dirty="0"/>
        </a:p>
      </dgm:t>
    </dgm:pt>
    <dgm:pt modelId="{929CB10E-9AB0-40C2-A41C-55181606D7AD}" type="parTrans" cxnId="{447F17F3-3ACD-4361-B10A-7F874E7174FA}">
      <dgm:prSet/>
      <dgm:spPr/>
      <dgm:t>
        <a:bodyPr/>
        <a:lstStyle/>
        <a:p>
          <a:endParaRPr lang="sk-SK"/>
        </a:p>
      </dgm:t>
    </dgm:pt>
    <dgm:pt modelId="{8AEAB6F2-726D-4C54-AD1E-2E0DE653C053}" type="sibTrans" cxnId="{447F17F3-3ACD-4361-B10A-7F874E7174FA}">
      <dgm:prSet/>
      <dgm:spPr/>
      <dgm:t>
        <a:bodyPr/>
        <a:lstStyle/>
        <a:p>
          <a:endParaRPr lang="sk-SK"/>
        </a:p>
      </dgm:t>
    </dgm:pt>
    <dgm:pt modelId="{9E504AAA-4D00-4774-9FBF-7BDD2603882E}">
      <dgm:prSet/>
      <dgm:spPr/>
      <dgm:t>
        <a:bodyPr/>
        <a:lstStyle/>
        <a:p>
          <a:r>
            <a:rPr lang="sk-SK" dirty="0" smtClean="0"/>
            <a:t>Popularizačné prednášky, Exkurzie,...</a:t>
          </a:r>
          <a:endParaRPr lang="sk-SK" dirty="0"/>
        </a:p>
      </dgm:t>
    </dgm:pt>
    <dgm:pt modelId="{9D56DD7C-E88D-4303-9B91-0BFAFCF23E0B}" type="parTrans" cxnId="{9FF25EFD-F300-4573-99D3-69940D2B9CB2}">
      <dgm:prSet/>
      <dgm:spPr/>
      <dgm:t>
        <a:bodyPr/>
        <a:lstStyle/>
        <a:p>
          <a:endParaRPr lang="sk-SK"/>
        </a:p>
      </dgm:t>
    </dgm:pt>
    <dgm:pt modelId="{1C72CDBC-18CB-4F6B-A88C-936FF86E6904}" type="sibTrans" cxnId="{9FF25EFD-F300-4573-99D3-69940D2B9CB2}">
      <dgm:prSet/>
      <dgm:spPr/>
      <dgm:t>
        <a:bodyPr/>
        <a:lstStyle/>
        <a:p>
          <a:endParaRPr lang="sk-SK"/>
        </a:p>
      </dgm:t>
    </dgm:pt>
    <dgm:pt modelId="{F5573EB5-89AB-418D-8ACE-203378A3A656}">
      <dgm:prSet/>
      <dgm:spPr/>
      <dgm:t>
        <a:bodyPr/>
        <a:lstStyle/>
        <a:p>
          <a:r>
            <a:rPr lang="sk-SK" dirty="0" smtClean="0"/>
            <a:t>Žiak ZŠ/SŠ</a:t>
          </a:r>
          <a:endParaRPr lang="sk-SK" dirty="0"/>
        </a:p>
      </dgm:t>
    </dgm:pt>
    <dgm:pt modelId="{FA5A05CA-AE11-4DA4-BC21-495EAEFE451F}" type="parTrans" cxnId="{BAD8C247-6D8B-448F-B270-1A3581A8BEB3}">
      <dgm:prSet/>
      <dgm:spPr/>
      <dgm:t>
        <a:bodyPr/>
        <a:lstStyle/>
        <a:p>
          <a:endParaRPr lang="sk-SK"/>
        </a:p>
      </dgm:t>
    </dgm:pt>
    <dgm:pt modelId="{DA09F9B8-E704-4492-B09A-5BE8A49F5687}" type="sibTrans" cxnId="{BAD8C247-6D8B-448F-B270-1A3581A8BEB3}">
      <dgm:prSet/>
      <dgm:spPr/>
      <dgm:t>
        <a:bodyPr/>
        <a:lstStyle/>
        <a:p>
          <a:endParaRPr lang="sk-SK"/>
        </a:p>
      </dgm:t>
    </dgm:pt>
    <dgm:pt modelId="{BD79B142-4297-4007-9A01-FD897BA16E01}">
      <dgm:prSet/>
      <dgm:spPr/>
      <dgm:t>
        <a:bodyPr/>
        <a:lstStyle/>
        <a:p>
          <a:r>
            <a:rPr lang="sk-SK" dirty="0" smtClean="0"/>
            <a:t>Projektový tím</a:t>
          </a:r>
          <a:endParaRPr lang="sk-SK" dirty="0"/>
        </a:p>
      </dgm:t>
    </dgm:pt>
    <dgm:pt modelId="{29D580E8-55F4-45AE-A31B-06208C744D60}" type="parTrans" cxnId="{12D9698F-E695-45A1-B13D-FB8C1A4FFDD4}">
      <dgm:prSet/>
      <dgm:spPr/>
      <dgm:t>
        <a:bodyPr/>
        <a:lstStyle/>
        <a:p>
          <a:endParaRPr lang="sk-SK"/>
        </a:p>
      </dgm:t>
    </dgm:pt>
    <dgm:pt modelId="{42FE28E1-3CBE-4DB8-90D7-DD0C9EB5A76A}" type="sibTrans" cxnId="{12D9698F-E695-45A1-B13D-FB8C1A4FFDD4}">
      <dgm:prSet/>
      <dgm:spPr/>
      <dgm:t>
        <a:bodyPr/>
        <a:lstStyle/>
        <a:p>
          <a:endParaRPr lang="sk-SK"/>
        </a:p>
      </dgm:t>
    </dgm:pt>
    <dgm:pt modelId="{46C8D2EA-B6FB-4037-BDD6-3A366EEF629A}">
      <dgm:prSet/>
      <dgm:spPr/>
      <dgm:t>
        <a:bodyPr/>
        <a:lstStyle/>
        <a:p>
          <a:r>
            <a:rPr lang="sk-SK" dirty="0" smtClean="0"/>
            <a:t>Žiak SŠ so zameraním na IT a STEM</a:t>
          </a:r>
          <a:endParaRPr lang="sk-SK" dirty="0"/>
        </a:p>
      </dgm:t>
    </dgm:pt>
    <dgm:pt modelId="{CBEE228E-0BAC-4795-8A2E-3DF892BB9354}" type="parTrans" cxnId="{94BC5639-03B0-4AE7-853B-326BE87D14A3}">
      <dgm:prSet/>
      <dgm:spPr/>
      <dgm:t>
        <a:bodyPr/>
        <a:lstStyle/>
        <a:p>
          <a:endParaRPr lang="sk-SK"/>
        </a:p>
      </dgm:t>
    </dgm:pt>
    <dgm:pt modelId="{F7DE1DF5-E081-4515-922B-0503DE2B499A}" type="sibTrans" cxnId="{94BC5639-03B0-4AE7-853B-326BE87D14A3}">
      <dgm:prSet/>
      <dgm:spPr/>
      <dgm:t>
        <a:bodyPr/>
        <a:lstStyle/>
        <a:p>
          <a:endParaRPr lang="sk-SK"/>
        </a:p>
      </dgm:t>
    </dgm:pt>
    <dgm:pt modelId="{9E3A069F-E2D3-4AAB-98AA-003BF43E358B}">
      <dgm:prSet/>
      <dgm:spPr/>
      <dgm:t>
        <a:bodyPr/>
        <a:lstStyle/>
        <a:p>
          <a:r>
            <a:rPr lang="sk-SK" dirty="0" smtClean="0"/>
            <a:t>Študent VŠ so zameraním na IT a STEM</a:t>
          </a:r>
          <a:endParaRPr lang="sk-SK" dirty="0"/>
        </a:p>
      </dgm:t>
    </dgm:pt>
    <dgm:pt modelId="{7D69F4BF-ADDE-4DDC-AC22-C0CBC7870E8B}" type="parTrans" cxnId="{94CF624D-A9A3-4545-8E51-C671576D050B}">
      <dgm:prSet/>
      <dgm:spPr/>
      <dgm:t>
        <a:bodyPr/>
        <a:lstStyle/>
        <a:p>
          <a:endParaRPr lang="sk-SK"/>
        </a:p>
      </dgm:t>
    </dgm:pt>
    <dgm:pt modelId="{5C373CE9-6972-4DD1-837C-2D3457F8D529}" type="sibTrans" cxnId="{94CF624D-A9A3-4545-8E51-C671576D050B}">
      <dgm:prSet/>
      <dgm:spPr/>
      <dgm:t>
        <a:bodyPr/>
        <a:lstStyle/>
        <a:p>
          <a:endParaRPr lang="sk-SK"/>
        </a:p>
      </dgm:t>
    </dgm:pt>
    <dgm:pt modelId="{C1EF641F-3625-427C-B7AB-54522469CDCD}">
      <dgm:prSet/>
      <dgm:spPr/>
      <dgm:t>
        <a:bodyPr/>
        <a:lstStyle/>
        <a:p>
          <a:r>
            <a:rPr lang="sk-SK" dirty="0" smtClean="0"/>
            <a:t>Prax/zamestnanie  v IT</a:t>
          </a:r>
          <a:endParaRPr lang="sk-SK" dirty="0"/>
        </a:p>
      </dgm:t>
    </dgm:pt>
    <dgm:pt modelId="{713E63A3-440B-4016-90FB-4322F3641792}" type="parTrans" cxnId="{3BFD64AD-411E-4FDF-914A-9ED075CA6E05}">
      <dgm:prSet/>
      <dgm:spPr/>
      <dgm:t>
        <a:bodyPr/>
        <a:lstStyle/>
        <a:p>
          <a:endParaRPr lang="sk-SK"/>
        </a:p>
      </dgm:t>
    </dgm:pt>
    <dgm:pt modelId="{363E5E0A-72EA-43F1-9594-7B3C21AD7BFB}" type="sibTrans" cxnId="{3BFD64AD-411E-4FDF-914A-9ED075CA6E05}">
      <dgm:prSet/>
      <dgm:spPr/>
      <dgm:t>
        <a:bodyPr/>
        <a:lstStyle/>
        <a:p>
          <a:endParaRPr lang="sk-SK"/>
        </a:p>
      </dgm:t>
    </dgm:pt>
    <dgm:pt modelId="{24FAFEB6-7594-4BA7-88B4-30408BF21818}">
      <dgm:prSet/>
      <dgm:spPr/>
      <dgm:t>
        <a:bodyPr/>
        <a:lstStyle/>
        <a:p>
          <a:r>
            <a:rPr lang="sk-SK" dirty="0" smtClean="0"/>
            <a:t>IT firmy</a:t>
          </a:r>
          <a:endParaRPr lang="sk-SK" dirty="0"/>
        </a:p>
      </dgm:t>
    </dgm:pt>
    <dgm:pt modelId="{0BD14803-22EB-48C5-9D0E-DF1BF4CD9978}" type="parTrans" cxnId="{7F0D57EB-40D3-4811-A347-6E0E21BF579C}">
      <dgm:prSet/>
      <dgm:spPr/>
      <dgm:t>
        <a:bodyPr/>
        <a:lstStyle/>
        <a:p>
          <a:endParaRPr lang="sk-SK"/>
        </a:p>
      </dgm:t>
    </dgm:pt>
    <dgm:pt modelId="{21D7952A-160B-43FE-A6AD-4B172B4951F3}" type="sibTrans" cxnId="{7F0D57EB-40D3-4811-A347-6E0E21BF579C}">
      <dgm:prSet/>
      <dgm:spPr/>
      <dgm:t>
        <a:bodyPr/>
        <a:lstStyle/>
        <a:p>
          <a:endParaRPr lang="sk-SK"/>
        </a:p>
      </dgm:t>
    </dgm:pt>
    <dgm:pt modelId="{F2B47668-1ADD-4A4C-80EB-7EEAE6320557}">
      <dgm:prSet/>
      <dgm:spPr/>
      <dgm:t>
        <a:bodyPr/>
        <a:lstStyle/>
        <a:p>
          <a:r>
            <a:rPr lang="sk-SK" dirty="0" smtClean="0"/>
            <a:t>Popularizačné aktivity</a:t>
          </a:r>
          <a:endParaRPr lang="sk-SK" dirty="0"/>
        </a:p>
      </dgm:t>
    </dgm:pt>
    <dgm:pt modelId="{85A75D83-0543-42CD-A415-265707D07329}" type="parTrans" cxnId="{613907CC-9B35-4A9F-BC81-47D3370C0B26}">
      <dgm:prSet/>
      <dgm:spPr/>
      <dgm:t>
        <a:bodyPr/>
        <a:lstStyle/>
        <a:p>
          <a:endParaRPr lang="sk-SK"/>
        </a:p>
      </dgm:t>
    </dgm:pt>
    <dgm:pt modelId="{5FC8C52B-008D-4161-934B-2DBCD9770295}" type="sibTrans" cxnId="{613907CC-9B35-4A9F-BC81-47D3370C0B26}">
      <dgm:prSet/>
      <dgm:spPr/>
      <dgm:t>
        <a:bodyPr/>
        <a:lstStyle/>
        <a:p>
          <a:endParaRPr lang="sk-SK"/>
        </a:p>
      </dgm:t>
    </dgm:pt>
    <dgm:pt modelId="{68298B63-E9F3-4CB0-AC25-FF700EF2C7E8}" type="pres">
      <dgm:prSet presAssocID="{0A8576E7-BC4F-4969-9846-4E87AA4D18CD}" presName="hierChild1" presStyleCnt="0">
        <dgm:presLayoutVars>
          <dgm:orgChart val="1"/>
          <dgm:chPref val="1"/>
          <dgm:dir/>
          <dgm:animOne val="branch"/>
          <dgm:animLvl val="lvl"/>
          <dgm:resizeHandles/>
        </dgm:presLayoutVars>
      </dgm:prSet>
      <dgm:spPr/>
      <dgm:t>
        <a:bodyPr/>
        <a:lstStyle/>
        <a:p>
          <a:endParaRPr lang="sk-SK"/>
        </a:p>
      </dgm:t>
    </dgm:pt>
    <dgm:pt modelId="{D5D29B64-F412-47E7-A372-AF3EDF2F49DC}" type="pres">
      <dgm:prSet presAssocID="{1411C094-1B8A-4108-89AB-195EFFD194A4}" presName="hierRoot1" presStyleCnt="0">
        <dgm:presLayoutVars>
          <dgm:hierBranch val="init"/>
        </dgm:presLayoutVars>
      </dgm:prSet>
      <dgm:spPr/>
    </dgm:pt>
    <dgm:pt modelId="{0C77F67B-5849-448F-9118-22D83C6F5F11}" type="pres">
      <dgm:prSet presAssocID="{1411C094-1B8A-4108-89AB-195EFFD194A4}" presName="rootComposite1" presStyleCnt="0"/>
      <dgm:spPr/>
    </dgm:pt>
    <dgm:pt modelId="{24F78E5F-008C-4E9F-9915-4FE554BB01B9}" type="pres">
      <dgm:prSet presAssocID="{1411C094-1B8A-4108-89AB-195EFFD194A4}" presName="rootText1" presStyleLbl="node0" presStyleIdx="0" presStyleCnt="3" custScaleX="125285" custScaleY="154388" custLinFactY="40248" custLinFactNeighborX="21072" custLinFactNeighborY="100000">
        <dgm:presLayoutVars>
          <dgm:chPref val="3"/>
        </dgm:presLayoutVars>
      </dgm:prSet>
      <dgm:spPr/>
      <dgm:t>
        <a:bodyPr/>
        <a:lstStyle/>
        <a:p>
          <a:endParaRPr lang="sk-SK"/>
        </a:p>
      </dgm:t>
    </dgm:pt>
    <dgm:pt modelId="{85F5F242-BB11-4BB8-8A7A-73AB8086492C}" type="pres">
      <dgm:prSet presAssocID="{1411C094-1B8A-4108-89AB-195EFFD194A4}" presName="rootConnector1" presStyleLbl="node1" presStyleIdx="0" presStyleCnt="0"/>
      <dgm:spPr/>
      <dgm:t>
        <a:bodyPr/>
        <a:lstStyle/>
        <a:p>
          <a:endParaRPr lang="sk-SK"/>
        </a:p>
      </dgm:t>
    </dgm:pt>
    <dgm:pt modelId="{D90AAEC7-8F99-4FA9-AE82-4E7320711FF3}" type="pres">
      <dgm:prSet presAssocID="{1411C094-1B8A-4108-89AB-195EFFD194A4}" presName="hierChild2" presStyleCnt="0"/>
      <dgm:spPr/>
    </dgm:pt>
    <dgm:pt modelId="{D83F13E6-ACF7-4476-B909-E73051B08B1C}" type="pres">
      <dgm:prSet presAssocID="{9EF41959-8D98-41F8-ABD2-909D67FD2A38}" presName="Name37" presStyleLbl="parChTrans1D2" presStyleIdx="0" presStyleCnt="4"/>
      <dgm:spPr/>
      <dgm:t>
        <a:bodyPr/>
        <a:lstStyle/>
        <a:p>
          <a:endParaRPr lang="sk-SK"/>
        </a:p>
      </dgm:t>
    </dgm:pt>
    <dgm:pt modelId="{41EEAF05-A04E-4133-84EC-7FEBD5C49AAC}" type="pres">
      <dgm:prSet presAssocID="{A969A35C-FE44-47D0-B12C-E083B8CE54D8}" presName="hierRoot2" presStyleCnt="0">
        <dgm:presLayoutVars>
          <dgm:hierBranch val="init"/>
        </dgm:presLayoutVars>
      </dgm:prSet>
      <dgm:spPr/>
    </dgm:pt>
    <dgm:pt modelId="{B22F17ED-4360-4466-8D54-CE8F0E4C4D75}" type="pres">
      <dgm:prSet presAssocID="{A969A35C-FE44-47D0-B12C-E083B8CE54D8}" presName="rootComposite" presStyleCnt="0"/>
      <dgm:spPr/>
    </dgm:pt>
    <dgm:pt modelId="{CCAFF238-9CE1-4F2E-85CD-F08CF0CB65FB}" type="pres">
      <dgm:prSet presAssocID="{A969A35C-FE44-47D0-B12C-E083B8CE54D8}" presName="rootText" presStyleLbl="node2" presStyleIdx="0" presStyleCnt="4" custLinFactNeighborX="46758" custLinFactNeighborY="-83580">
        <dgm:presLayoutVars>
          <dgm:chPref val="3"/>
        </dgm:presLayoutVars>
      </dgm:prSet>
      <dgm:spPr/>
      <dgm:t>
        <a:bodyPr/>
        <a:lstStyle/>
        <a:p>
          <a:endParaRPr lang="sk-SK"/>
        </a:p>
      </dgm:t>
    </dgm:pt>
    <dgm:pt modelId="{52A6A0F4-EDC1-4CE4-A914-54D7ED245490}" type="pres">
      <dgm:prSet presAssocID="{A969A35C-FE44-47D0-B12C-E083B8CE54D8}" presName="rootConnector" presStyleLbl="node2" presStyleIdx="0" presStyleCnt="4"/>
      <dgm:spPr/>
      <dgm:t>
        <a:bodyPr/>
        <a:lstStyle/>
        <a:p>
          <a:endParaRPr lang="sk-SK"/>
        </a:p>
      </dgm:t>
    </dgm:pt>
    <dgm:pt modelId="{C5356E02-2CB6-40D6-BC2C-7387A1552A5D}" type="pres">
      <dgm:prSet presAssocID="{A969A35C-FE44-47D0-B12C-E083B8CE54D8}" presName="hierChild4" presStyleCnt="0"/>
      <dgm:spPr/>
    </dgm:pt>
    <dgm:pt modelId="{93D8727C-882C-47AF-A2FD-C6DE583162A2}" type="pres">
      <dgm:prSet presAssocID="{A969A35C-FE44-47D0-B12C-E083B8CE54D8}" presName="hierChild5" presStyleCnt="0"/>
      <dgm:spPr/>
    </dgm:pt>
    <dgm:pt modelId="{AA073ABC-00EC-4FEA-A688-E7A3FA7FD795}" type="pres">
      <dgm:prSet presAssocID="{9D56DD7C-E88D-4303-9B91-0BFAFCF23E0B}" presName="Name37" presStyleLbl="parChTrans1D2" presStyleIdx="1" presStyleCnt="4"/>
      <dgm:spPr/>
      <dgm:t>
        <a:bodyPr/>
        <a:lstStyle/>
        <a:p>
          <a:endParaRPr lang="sk-SK"/>
        </a:p>
      </dgm:t>
    </dgm:pt>
    <dgm:pt modelId="{9A5C05D1-584E-4D55-952C-676EBA1E6C03}" type="pres">
      <dgm:prSet presAssocID="{9E504AAA-4D00-4774-9FBF-7BDD2603882E}" presName="hierRoot2" presStyleCnt="0">
        <dgm:presLayoutVars>
          <dgm:hierBranch val="init"/>
        </dgm:presLayoutVars>
      </dgm:prSet>
      <dgm:spPr/>
    </dgm:pt>
    <dgm:pt modelId="{B55B701A-E75F-40DC-82D6-DB49F5E66E96}" type="pres">
      <dgm:prSet presAssocID="{9E504AAA-4D00-4774-9FBF-7BDD2603882E}" presName="rootComposite" presStyleCnt="0"/>
      <dgm:spPr/>
    </dgm:pt>
    <dgm:pt modelId="{029E3725-BA38-439D-9430-3A57AC7A1444}" type="pres">
      <dgm:prSet presAssocID="{9E504AAA-4D00-4774-9FBF-7BDD2603882E}" presName="rootText" presStyleLbl="node2" presStyleIdx="1" presStyleCnt="4" custScaleX="178936" custLinFactX="100000" custLinFactNeighborX="155160" custLinFactNeighborY="-27229">
        <dgm:presLayoutVars>
          <dgm:chPref val="3"/>
        </dgm:presLayoutVars>
      </dgm:prSet>
      <dgm:spPr/>
      <dgm:t>
        <a:bodyPr/>
        <a:lstStyle/>
        <a:p>
          <a:endParaRPr lang="sk-SK"/>
        </a:p>
      </dgm:t>
    </dgm:pt>
    <dgm:pt modelId="{1EC665B3-A034-4135-B3B1-7FC9508123A7}" type="pres">
      <dgm:prSet presAssocID="{9E504AAA-4D00-4774-9FBF-7BDD2603882E}" presName="rootConnector" presStyleLbl="node2" presStyleIdx="1" presStyleCnt="4"/>
      <dgm:spPr/>
      <dgm:t>
        <a:bodyPr/>
        <a:lstStyle/>
        <a:p>
          <a:endParaRPr lang="sk-SK"/>
        </a:p>
      </dgm:t>
    </dgm:pt>
    <dgm:pt modelId="{84B75E00-53E8-4566-B6BE-1BD2078D95B3}" type="pres">
      <dgm:prSet presAssocID="{9E504AAA-4D00-4774-9FBF-7BDD2603882E}" presName="hierChild4" presStyleCnt="0"/>
      <dgm:spPr/>
    </dgm:pt>
    <dgm:pt modelId="{5E09964D-566C-4294-BE84-DC356BE56824}" type="pres">
      <dgm:prSet presAssocID="{9E504AAA-4D00-4774-9FBF-7BDD2603882E}" presName="hierChild5" presStyleCnt="0"/>
      <dgm:spPr/>
    </dgm:pt>
    <dgm:pt modelId="{3F24E706-F258-4C2B-B60F-696CFE5ACCBA}" type="pres">
      <dgm:prSet presAssocID="{FA5A05CA-AE11-4DA4-BC21-495EAEFE451F}" presName="Name37" presStyleLbl="parChTrans1D2" presStyleIdx="2" presStyleCnt="4"/>
      <dgm:spPr/>
      <dgm:t>
        <a:bodyPr/>
        <a:lstStyle/>
        <a:p>
          <a:endParaRPr lang="sk-SK"/>
        </a:p>
      </dgm:t>
    </dgm:pt>
    <dgm:pt modelId="{D2853588-9219-4B08-A1FD-A813B95AD296}" type="pres">
      <dgm:prSet presAssocID="{F5573EB5-89AB-418D-8ACE-203378A3A656}" presName="hierRoot2" presStyleCnt="0">
        <dgm:presLayoutVars>
          <dgm:hierBranch val="init"/>
        </dgm:presLayoutVars>
      </dgm:prSet>
      <dgm:spPr/>
    </dgm:pt>
    <dgm:pt modelId="{C0640CD9-FBD9-44D3-A6EA-CB0A96684A63}" type="pres">
      <dgm:prSet presAssocID="{F5573EB5-89AB-418D-8ACE-203378A3A656}" presName="rootComposite" presStyleCnt="0"/>
      <dgm:spPr/>
    </dgm:pt>
    <dgm:pt modelId="{3DF94376-959B-43D2-8121-0D2B3AE69C1D}" type="pres">
      <dgm:prSet presAssocID="{F5573EB5-89AB-418D-8ACE-203378A3A656}" presName="rootText" presStyleLbl="node2" presStyleIdx="2" presStyleCnt="4" custLinFactX="-46202" custLinFactY="52463" custLinFactNeighborX="-100000" custLinFactNeighborY="100000">
        <dgm:presLayoutVars>
          <dgm:chPref val="3"/>
        </dgm:presLayoutVars>
      </dgm:prSet>
      <dgm:spPr/>
      <dgm:t>
        <a:bodyPr/>
        <a:lstStyle/>
        <a:p>
          <a:endParaRPr lang="sk-SK"/>
        </a:p>
      </dgm:t>
    </dgm:pt>
    <dgm:pt modelId="{580A28C7-8D06-4945-A76B-0E8C38B151A7}" type="pres">
      <dgm:prSet presAssocID="{F5573EB5-89AB-418D-8ACE-203378A3A656}" presName="rootConnector" presStyleLbl="node2" presStyleIdx="2" presStyleCnt="4"/>
      <dgm:spPr/>
      <dgm:t>
        <a:bodyPr/>
        <a:lstStyle/>
        <a:p>
          <a:endParaRPr lang="sk-SK"/>
        </a:p>
      </dgm:t>
    </dgm:pt>
    <dgm:pt modelId="{1B534B91-758A-4386-B1F3-38B71BB0F6C7}" type="pres">
      <dgm:prSet presAssocID="{F5573EB5-89AB-418D-8ACE-203378A3A656}" presName="hierChild4" presStyleCnt="0"/>
      <dgm:spPr/>
    </dgm:pt>
    <dgm:pt modelId="{B2A97F3D-2A72-45A6-9679-60CCE2C670AC}" type="pres">
      <dgm:prSet presAssocID="{CBEE228E-0BAC-4795-8A2E-3DF892BB9354}" presName="Name37" presStyleLbl="parChTrans1D3" presStyleIdx="0" presStyleCnt="2"/>
      <dgm:spPr/>
      <dgm:t>
        <a:bodyPr/>
        <a:lstStyle/>
        <a:p>
          <a:endParaRPr lang="sk-SK"/>
        </a:p>
      </dgm:t>
    </dgm:pt>
    <dgm:pt modelId="{80CCA7F2-2DD2-482F-AE86-A3E7672B0A09}" type="pres">
      <dgm:prSet presAssocID="{46C8D2EA-B6FB-4037-BDD6-3A366EEF629A}" presName="hierRoot2" presStyleCnt="0">
        <dgm:presLayoutVars>
          <dgm:hierBranch val="init"/>
        </dgm:presLayoutVars>
      </dgm:prSet>
      <dgm:spPr/>
    </dgm:pt>
    <dgm:pt modelId="{9DDF3EC2-14C7-4232-94EC-5888F40D756F}" type="pres">
      <dgm:prSet presAssocID="{46C8D2EA-B6FB-4037-BDD6-3A366EEF629A}" presName="rootComposite" presStyleCnt="0"/>
      <dgm:spPr/>
    </dgm:pt>
    <dgm:pt modelId="{7A23E356-BFFC-485A-A1C2-AF1871B9E4D3}" type="pres">
      <dgm:prSet presAssocID="{46C8D2EA-B6FB-4037-BDD6-3A366EEF629A}" presName="rootText" presStyleLbl="node3" presStyleIdx="0" presStyleCnt="2" custScaleX="108886" custScaleY="90306" custLinFactX="-59529" custLinFactY="8614" custLinFactNeighborX="-100000" custLinFactNeighborY="100000">
        <dgm:presLayoutVars>
          <dgm:chPref val="3"/>
        </dgm:presLayoutVars>
      </dgm:prSet>
      <dgm:spPr/>
      <dgm:t>
        <a:bodyPr/>
        <a:lstStyle/>
        <a:p>
          <a:endParaRPr lang="sk-SK"/>
        </a:p>
      </dgm:t>
    </dgm:pt>
    <dgm:pt modelId="{C4BEEBDB-FBAE-4D6E-B9C3-08190334E557}" type="pres">
      <dgm:prSet presAssocID="{46C8D2EA-B6FB-4037-BDD6-3A366EEF629A}" presName="rootConnector" presStyleLbl="node3" presStyleIdx="0" presStyleCnt="2"/>
      <dgm:spPr/>
      <dgm:t>
        <a:bodyPr/>
        <a:lstStyle/>
        <a:p>
          <a:endParaRPr lang="sk-SK"/>
        </a:p>
      </dgm:t>
    </dgm:pt>
    <dgm:pt modelId="{ACCE7CC1-0E15-4AD0-82A4-B774EC7E563D}" type="pres">
      <dgm:prSet presAssocID="{46C8D2EA-B6FB-4037-BDD6-3A366EEF629A}" presName="hierChild4" presStyleCnt="0"/>
      <dgm:spPr/>
    </dgm:pt>
    <dgm:pt modelId="{C4648D29-5E71-470A-BF4E-AE9F4E412B85}" type="pres">
      <dgm:prSet presAssocID="{7D69F4BF-ADDE-4DDC-AC22-C0CBC7870E8B}" presName="Name37" presStyleLbl="parChTrans1D4" presStyleIdx="0" presStyleCnt="2"/>
      <dgm:spPr/>
      <dgm:t>
        <a:bodyPr/>
        <a:lstStyle/>
        <a:p>
          <a:endParaRPr lang="sk-SK"/>
        </a:p>
      </dgm:t>
    </dgm:pt>
    <dgm:pt modelId="{69A45A2E-AF8A-4C56-92C0-17B17B847CE8}" type="pres">
      <dgm:prSet presAssocID="{9E3A069F-E2D3-4AAB-98AA-003BF43E358B}" presName="hierRoot2" presStyleCnt="0">
        <dgm:presLayoutVars>
          <dgm:hierBranch val="init"/>
        </dgm:presLayoutVars>
      </dgm:prSet>
      <dgm:spPr/>
    </dgm:pt>
    <dgm:pt modelId="{A9434C2A-FA2D-4ACD-8CF6-EA5800AF77F1}" type="pres">
      <dgm:prSet presAssocID="{9E3A069F-E2D3-4AAB-98AA-003BF43E358B}" presName="rootComposite" presStyleCnt="0"/>
      <dgm:spPr/>
    </dgm:pt>
    <dgm:pt modelId="{C51E2FC9-F2C1-453B-BA28-68D9A375C335}" type="pres">
      <dgm:prSet presAssocID="{9E3A069F-E2D3-4AAB-98AA-003BF43E358B}" presName="rootText" presStyleLbl="node4" presStyleIdx="0" presStyleCnt="2" custScaleX="212041" custScaleY="71357" custLinFactY="36711" custLinFactNeighborX="-81757" custLinFactNeighborY="100000">
        <dgm:presLayoutVars>
          <dgm:chPref val="3"/>
        </dgm:presLayoutVars>
      </dgm:prSet>
      <dgm:spPr/>
      <dgm:t>
        <a:bodyPr/>
        <a:lstStyle/>
        <a:p>
          <a:endParaRPr lang="sk-SK"/>
        </a:p>
      </dgm:t>
    </dgm:pt>
    <dgm:pt modelId="{300697AD-2288-4BA3-94E2-9E6ED09E7FC2}" type="pres">
      <dgm:prSet presAssocID="{9E3A069F-E2D3-4AAB-98AA-003BF43E358B}" presName="rootConnector" presStyleLbl="node4" presStyleIdx="0" presStyleCnt="2"/>
      <dgm:spPr/>
      <dgm:t>
        <a:bodyPr/>
        <a:lstStyle/>
        <a:p>
          <a:endParaRPr lang="sk-SK"/>
        </a:p>
      </dgm:t>
    </dgm:pt>
    <dgm:pt modelId="{0DF558A5-B2F8-446A-9200-C3FBF6B39290}" type="pres">
      <dgm:prSet presAssocID="{9E3A069F-E2D3-4AAB-98AA-003BF43E358B}" presName="hierChild4" presStyleCnt="0"/>
      <dgm:spPr/>
    </dgm:pt>
    <dgm:pt modelId="{B8979032-305C-44B6-9777-8BA85B4CD545}" type="pres">
      <dgm:prSet presAssocID="{9E3A069F-E2D3-4AAB-98AA-003BF43E358B}" presName="hierChild5" presStyleCnt="0"/>
      <dgm:spPr/>
    </dgm:pt>
    <dgm:pt modelId="{FA293846-C594-45C7-9700-200AFD2936F3}" type="pres">
      <dgm:prSet presAssocID="{713E63A3-440B-4016-90FB-4322F3641792}" presName="Name37" presStyleLbl="parChTrans1D4" presStyleIdx="1" presStyleCnt="2"/>
      <dgm:spPr/>
      <dgm:t>
        <a:bodyPr/>
        <a:lstStyle/>
        <a:p>
          <a:endParaRPr lang="sk-SK"/>
        </a:p>
      </dgm:t>
    </dgm:pt>
    <dgm:pt modelId="{6A6F8C82-FFB1-4581-9997-2F91D3A803D9}" type="pres">
      <dgm:prSet presAssocID="{C1EF641F-3625-427C-B7AB-54522469CDCD}" presName="hierRoot2" presStyleCnt="0">
        <dgm:presLayoutVars>
          <dgm:hierBranch val="init"/>
        </dgm:presLayoutVars>
      </dgm:prSet>
      <dgm:spPr/>
    </dgm:pt>
    <dgm:pt modelId="{66A38A37-A40E-459A-8384-CB9DEA144D4A}" type="pres">
      <dgm:prSet presAssocID="{C1EF641F-3625-427C-B7AB-54522469CDCD}" presName="rootComposite" presStyleCnt="0"/>
      <dgm:spPr/>
    </dgm:pt>
    <dgm:pt modelId="{FE6C2F04-F798-47FF-AB9C-4795F1254752}" type="pres">
      <dgm:prSet presAssocID="{C1EF641F-3625-427C-B7AB-54522469CDCD}" presName="rootText" presStyleLbl="node4" presStyleIdx="1" presStyleCnt="2" custScaleX="155095" custScaleY="76138" custLinFactX="12900" custLinFactNeighborX="100000" custLinFactNeighborY="-94865">
        <dgm:presLayoutVars>
          <dgm:chPref val="3"/>
        </dgm:presLayoutVars>
      </dgm:prSet>
      <dgm:spPr/>
      <dgm:t>
        <a:bodyPr/>
        <a:lstStyle/>
        <a:p>
          <a:endParaRPr lang="sk-SK"/>
        </a:p>
      </dgm:t>
    </dgm:pt>
    <dgm:pt modelId="{0BCA21AD-8C8E-4A39-936C-72931C2A1035}" type="pres">
      <dgm:prSet presAssocID="{C1EF641F-3625-427C-B7AB-54522469CDCD}" presName="rootConnector" presStyleLbl="node4" presStyleIdx="1" presStyleCnt="2"/>
      <dgm:spPr/>
      <dgm:t>
        <a:bodyPr/>
        <a:lstStyle/>
        <a:p>
          <a:endParaRPr lang="sk-SK"/>
        </a:p>
      </dgm:t>
    </dgm:pt>
    <dgm:pt modelId="{D59EB7B6-1EE4-47B8-816B-83CF6DD49E2D}" type="pres">
      <dgm:prSet presAssocID="{C1EF641F-3625-427C-B7AB-54522469CDCD}" presName="hierChild4" presStyleCnt="0"/>
      <dgm:spPr/>
    </dgm:pt>
    <dgm:pt modelId="{1312F705-01C7-471B-B13A-0AEFDF745DCF}" type="pres">
      <dgm:prSet presAssocID="{C1EF641F-3625-427C-B7AB-54522469CDCD}" presName="hierChild5" presStyleCnt="0"/>
      <dgm:spPr/>
    </dgm:pt>
    <dgm:pt modelId="{B1F88520-2909-41FB-A328-9BD3B59092A8}" type="pres">
      <dgm:prSet presAssocID="{46C8D2EA-B6FB-4037-BDD6-3A366EEF629A}" presName="hierChild5" presStyleCnt="0"/>
      <dgm:spPr/>
    </dgm:pt>
    <dgm:pt modelId="{DFD3E139-EDE3-4449-80D8-A4054EE0F3BA}" type="pres">
      <dgm:prSet presAssocID="{85A75D83-0543-42CD-A415-265707D07329}" presName="Name37" presStyleLbl="parChTrans1D3" presStyleIdx="1" presStyleCnt="2"/>
      <dgm:spPr/>
      <dgm:t>
        <a:bodyPr/>
        <a:lstStyle/>
        <a:p>
          <a:endParaRPr lang="sk-SK"/>
        </a:p>
      </dgm:t>
    </dgm:pt>
    <dgm:pt modelId="{1DB9A394-DA94-424E-BAA9-D3048A0BBC1F}" type="pres">
      <dgm:prSet presAssocID="{F2B47668-1ADD-4A4C-80EB-7EEAE6320557}" presName="hierRoot2" presStyleCnt="0">
        <dgm:presLayoutVars>
          <dgm:hierBranch val="init"/>
        </dgm:presLayoutVars>
      </dgm:prSet>
      <dgm:spPr/>
    </dgm:pt>
    <dgm:pt modelId="{122DEB72-0995-4E31-A715-310AB8FA7007}" type="pres">
      <dgm:prSet presAssocID="{F2B47668-1ADD-4A4C-80EB-7EEAE6320557}" presName="rootComposite" presStyleCnt="0"/>
      <dgm:spPr/>
    </dgm:pt>
    <dgm:pt modelId="{E9677BF9-8A10-41B0-9F51-DA2E6B68DD0E}" type="pres">
      <dgm:prSet presAssocID="{F2B47668-1ADD-4A4C-80EB-7EEAE6320557}" presName="rootText" presStyleLbl="node3" presStyleIdx="1" presStyleCnt="2" custScaleX="209338" custScaleY="48521" custLinFactNeighborX="-22132" custLinFactNeighborY="38580">
        <dgm:presLayoutVars>
          <dgm:chPref val="3"/>
        </dgm:presLayoutVars>
      </dgm:prSet>
      <dgm:spPr/>
      <dgm:t>
        <a:bodyPr/>
        <a:lstStyle/>
        <a:p>
          <a:endParaRPr lang="sk-SK"/>
        </a:p>
      </dgm:t>
    </dgm:pt>
    <dgm:pt modelId="{95FEC61E-9739-4D95-98DB-323189A441FE}" type="pres">
      <dgm:prSet presAssocID="{F2B47668-1ADD-4A4C-80EB-7EEAE6320557}" presName="rootConnector" presStyleLbl="node3" presStyleIdx="1" presStyleCnt="2"/>
      <dgm:spPr/>
      <dgm:t>
        <a:bodyPr/>
        <a:lstStyle/>
        <a:p>
          <a:endParaRPr lang="sk-SK"/>
        </a:p>
      </dgm:t>
    </dgm:pt>
    <dgm:pt modelId="{3CAA7788-DB45-4BFC-961C-18670B55C830}" type="pres">
      <dgm:prSet presAssocID="{F2B47668-1ADD-4A4C-80EB-7EEAE6320557}" presName="hierChild4" presStyleCnt="0"/>
      <dgm:spPr/>
    </dgm:pt>
    <dgm:pt modelId="{7822701F-8485-45E6-AA4B-AB3E11227184}" type="pres">
      <dgm:prSet presAssocID="{F2B47668-1ADD-4A4C-80EB-7EEAE6320557}" presName="hierChild5" presStyleCnt="0"/>
      <dgm:spPr/>
    </dgm:pt>
    <dgm:pt modelId="{12FA75E5-CAB1-4971-902D-ED47CF06A22E}" type="pres">
      <dgm:prSet presAssocID="{F5573EB5-89AB-418D-8ACE-203378A3A656}" presName="hierChild5" presStyleCnt="0"/>
      <dgm:spPr/>
    </dgm:pt>
    <dgm:pt modelId="{F94A07A3-1721-49E9-B546-D6BF1E31978C}" type="pres">
      <dgm:prSet presAssocID="{929CB10E-9AB0-40C2-A41C-55181606D7AD}" presName="Name37" presStyleLbl="parChTrans1D2" presStyleIdx="3" presStyleCnt="4"/>
      <dgm:spPr/>
      <dgm:t>
        <a:bodyPr/>
        <a:lstStyle/>
        <a:p>
          <a:endParaRPr lang="sk-SK"/>
        </a:p>
      </dgm:t>
    </dgm:pt>
    <dgm:pt modelId="{6764DA11-F327-463E-9B1E-394908ADA7C5}" type="pres">
      <dgm:prSet presAssocID="{98BDBBE6-E02B-4CAA-B800-05B039451E25}" presName="hierRoot2" presStyleCnt="0">
        <dgm:presLayoutVars>
          <dgm:hierBranch val="init"/>
        </dgm:presLayoutVars>
      </dgm:prSet>
      <dgm:spPr/>
    </dgm:pt>
    <dgm:pt modelId="{AE7B142A-11D4-4C7E-BBAD-1CE52F5BAC2E}" type="pres">
      <dgm:prSet presAssocID="{98BDBBE6-E02B-4CAA-B800-05B039451E25}" presName="rootComposite" presStyleCnt="0"/>
      <dgm:spPr/>
    </dgm:pt>
    <dgm:pt modelId="{11B05E6F-6403-4CBE-851F-8557F2FB8BF3}" type="pres">
      <dgm:prSet presAssocID="{98BDBBE6-E02B-4CAA-B800-05B039451E25}" presName="rootText" presStyleLbl="node2" presStyleIdx="3" presStyleCnt="4" custLinFactX="-194468" custLinFactNeighborX="-200000" custLinFactNeighborY="82132">
        <dgm:presLayoutVars>
          <dgm:chPref val="3"/>
        </dgm:presLayoutVars>
      </dgm:prSet>
      <dgm:spPr/>
      <dgm:t>
        <a:bodyPr/>
        <a:lstStyle/>
        <a:p>
          <a:endParaRPr lang="sk-SK"/>
        </a:p>
      </dgm:t>
    </dgm:pt>
    <dgm:pt modelId="{95243B5F-0E54-4ED6-9471-9E3241E4EF21}" type="pres">
      <dgm:prSet presAssocID="{98BDBBE6-E02B-4CAA-B800-05B039451E25}" presName="rootConnector" presStyleLbl="node2" presStyleIdx="3" presStyleCnt="4"/>
      <dgm:spPr/>
      <dgm:t>
        <a:bodyPr/>
        <a:lstStyle/>
        <a:p>
          <a:endParaRPr lang="sk-SK"/>
        </a:p>
      </dgm:t>
    </dgm:pt>
    <dgm:pt modelId="{3FC26C6A-1989-4DD8-A371-0180EE1FD2EE}" type="pres">
      <dgm:prSet presAssocID="{98BDBBE6-E02B-4CAA-B800-05B039451E25}" presName="hierChild4" presStyleCnt="0"/>
      <dgm:spPr/>
    </dgm:pt>
    <dgm:pt modelId="{54C24B5A-01D5-4F61-9C94-4E53AFAD6EA8}" type="pres">
      <dgm:prSet presAssocID="{98BDBBE6-E02B-4CAA-B800-05B039451E25}" presName="hierChild5" presStyleCnt="0"/>
      <dgm:spPr/>
    </dgm:pt>
    <dgm:pt modelId="{3B75FD9E-3FFD-4675-BEF2-6B83CBA5AEC2}" type="pres">
      <dgm:prSet presAssocID="{1411C094-1B8A-4108-89AB-195EFFD194A4}" presName="hierChild3" presStyleCnt="0"/>
      <dgm:spPr/>
    </dgm:pt>
    <dgm:pt modelId="{1965AFB7-74C3-4963-8FE5-56EC83A488A3}" type="pres">
      <dgm:prSet presAssocID="{BD79B142-4297-4007-9A01-FD897BA16E01}" presName="hierRoot1" presStyleCnt="0">
        <dgm:presLayoutVars>
          <dgm:hierBranch val="hang"/>
        </dgm:presLayoutVars>
      </dgm:prSet>
      <dgm:spPr/>
    </dgm:pt>
    <dgm:pt modelId="{530427A2-3CE6-4B5F-AFC3-95A1463A8E30}" type="pres">
      <dgm:prSet presAssocID="{BD79B142-4297-4007-9A01-FD897BA16E01}" presName="rootComposite1" presStyleCnt="0"/>
      <dgm:spPr/>
    </dgm:pt>
    <dgm:pt modelId="{8C98E2F9-B2CF-4E90-8F1E-6B0C7B0D3202}" type="pres">
      <dgm:prSet presAssocID="{BD79B142-4297-4007-9A01-FD897BA16E01}" presName="rootText1" presStyleLbl="node0" presStyleIdx="1" presStyleCnt="3" custLinFactNeighborX="-98346" custLinFactNeighborY="-10542">
        <dgm:presLayoutVars>
          <dgm:chPref val="3"/>
        </dgm:presLayoutVars>
      </dgm:prSet>
      <dgm:spPr/>
      <dgm:t>
        <a:bodyPr/>
        <a:lstStyle/>
        <a:p>
          <a:endParaRPr lang="sk-SK"/>
        </a:p>
      </dgm:t>
    </dgm:pt>
    <dgm:pt modelId="{0B0FAB33-1B0A-4EED-AC5A-C3600B7B85B7}" type="pres">
      <dgm:prSet presAssocID="{BD79B142-4297-4007-9A01-FD897BA16E01}" presName="rootConnector1" presStyleLbl="node1" presStyleIdx="0" presStyleCnt="0"/>
      <dgm:spPr/>
      <dgm:t>
        <a:bodyPr/>
        <a:lstStyle/>
        <a:p>
          <a:endParaRPr lang="sk-SK"/>
        </a:p>
      </dgm:t>
    </dgm:pt>
    <dgm:pt modelId="{99F24CBE-3BD1-41E2-A0F7-5632B8D84C5D}" type="pres">
      <dgm:prSet presAssocID="{BD79B142-4297-4007-9A01-FD897BA16E01}" presName="hierChild2" presStyleCnt="0"/>
      <dgm:spPr/>
    </dgm:pt>
    <dgm:pt modelId="{7FB5BACF-8397-40BF-B92C-07970090EFB0}" type="pres">
      <dgm:prSet presAssocID="{BD79B142-4297-4007-9A01-FD897BA16E01}" presName="hierChild3" presStyleCnt="0"/>
      <dgm:spPr/>
    </dgm:pt>
    <dgm:pt modelId="{8F248D62-C0A4-416D-9484-5145685A3D08}" type="pres">
      <dgm:prSet presAssocID="{24FAFEB6-7594-4BA7-88B4-30408BF21818}" presName="hierRoot1" presStyleCnt="0">
        <dgm:presLayoutVars>
          <dgm:hierBranch val="init"/>
        </dgm:presLayoutVars>
      </dgm:prSet>
      <dgm:spPr/>
    </dgm:pt>
    <dgm:pt modelId="{F3A8A1AB-257A-4367-8E43-C84C611F3F42}" type="pres">
      <dgm:prSet presAssocID="{24FAFEB6-7594-4BA7-88B4-30408BF21818}" presName="rootComposite1" presStyleCnt="0"/>
      <dgm:spPr/>
    </dgm:pt>
    <dgm:pt modelId="{FA692746-215F-4DDF-B25B-A9AA21AB9CF8}" type="pres">
      <dgm:prSet presAssocID="{24FAFEB6-7594-4BA7-88B4-30408BF21818}" presName="rootText1" presStyleLbl="node0" presStyleIdx="2" presStyleCnt="3" custLinFactNeighborX="-56035" custLinFactNeighborY="-18670">
        <dgm:presLayoutVars>
          <dgm:chPref val="3"/>
        </dgm:presLayoutVars>
      </dgm:prSet>
      <dgm:spPr/>
      <dgm:t>
        <a:bodyPr/>
        <a:lstStyle/>
        <a:p>
          <a:endParaRPr lang="sk-SK"/>
        </a:p>
      </dgm:t>
    </dgm:pt>
    <dgm:pt modelId="{F4477BBB-A1B4-456C-969E-4C2F15871AF0}" type="pres">
      <dgm:prSet presAssocID="{24FAFEB6-7594-4BA7-88B4-30408BF21818}" presName="rootConnector1" presStyleLbl="node1" presStyleIdx="0" presStyleCnt="0"/>
      <dgm:spPr/>
      <dgm:t>
        <a:bodyPr/>
        <a:lstStyle/>
        <a:p>
          <a:endParaRPr lang="sk-SK"/>
        </a:p>
      </dgm:t>
    </dgm:pt>
    <dgm:pt modelId="{8672AD22-17B6-4EF4-B28C-85B674F0C797}" type="pres">
      <dgm:prSet presAssocID="{24FAFEB6-7594-4BA7-88B4-30408BF21818}" presName="hierChild2" presStyleCnt="0"/>
      <dgm:spPr/>
    </dgm:pt>
    <dgm:pt modelId="{44C26AD2-486C-4960-BC38-271CD0EC8D92}" type="pres">
      <dgm:prSet presAssocID="{24FAFEB6-7594-4BA7-88B4-30408BF21818}" presName="hierChild3" presStyleCnt="0"/>
      <dgm:spPr/>
    </dgm:pt>
  </dgm:ptLst>
  <dgm:cxnLst>
    <dgm:cxn modelId="{69CB9695-DEBA-428E-8B98-4E599DB04FF0}" type="presOf" srcId="{7D69F4BF-ADDE-4DDC-AC22-C0CBC7870E8B}" destId="{C4648D29-5E71-470A-BF4E-AE9F4E412B85}" srcOrd="0" destOrd="0" presId="urn:microsoft.com/office/officeart/2005/8/layout/orgChart1"/>
    <dgm:cxn modelId="{DFE65995-DD29-4C0E-A792-71C3F0B9A76B}" type="presOf" srcId="{F5573EB5-89AB-418D-8ACE-203378A3A656}" destId="{3DF94376-959B-43D2-8121-0D2B3AE69C1D}" srcOrd="0" destOrd="0" presId="urn:microsoft.com/office/officeart/2005/8/layout/orgChart1"/>
    <dgm:cxn modelId="{C4E4DB1D-5AB2-45EC-B157-975B71412DFF}" type="presOf" srcId="{9D56DD7C-E88D-4303-9B91-0BFAFCF23E0B}" destId="{AA073ABC-00EC-4FEA-A688-E7A3FA7FD795}" srcOrd="0" destOrd="0" presId="urn:microsoft.com/office/officeart/2005/8/layout/orgChart1"/>
    <dgm:cxn modelId="{3BFD64AD-411E-4FDF-914A-9ED075CA6E05}" srcId="{46C8D2EA-B6FB-4037-BDD6-3A366EEF629A}" destId="{C1EF641F-3625-427C-B7AB-54522469CDCD}" srcOrd="1" destOrd="0" parTransId="{713E63A3-440B-4016-90FB-4322F3641792}" sibTransId="{363E5E0A-72EA-43F1-9594-7B3C21AD7BFB}"/>
    <dgm:cxn modelId="{8FC6A9A8-F132-41B4-9EC4-88DCB3ACC5A3}" type="presOf" srcId="{C1EF641F-3625-427C-B7AB-54522469CDCD}" destId="{FE6C2F04-F798-47FF-AB9C-4795F1254752}" srcOrd="0" destOrd="0" presId="urn:microsoft.com/office/officeart/2005/8/layout/orgChart1"/>
    <dgm:cxn modelId="{A2BB384B-B352-49D2-BDBC-9AA12C6D7678}" type="presOf" srcId="{F5573EB5-89AB-418D-8ACE-203378A3A656}" destId="{580A28C7-8D06-4945-A76B-0E8C38B151A7}" srcOrd="1" destOrd="0" presId="urn:microsoft.com/office/officeart/2005/8/layout/orgChart1"/>
    <dgm:cxn modelId="{7D85ADC7-A498-4E6D-A5E7-8A07551F920A}" type="presOf" srcId="{F2B47668-1ADD-4A4C-80EB-7EEAE6320557}" destId="{95FEC61E-9739-4D95-98DB-323189A441FE}" srcOrd="1" destOrd="0" presId="urn:microsoft.com/office/officeart/2005/8/layout/orgChart1"/>
    <dgm:cxn modelId="{76555EF6-A78E-438F-A190-AF567F82E3D8}" type="presOf" srcId="{9E504AAA-4D00-4774-9FBF-7BDD2603882E}" destId="{1EC665B3-A034-4135-B3B1-7FC9508123A7}" srcOrd="1" destOrd="0" presId="urn:microsoft.com/office/officeart/2005/8/layout/orgChart1"/>
    <dgm:cxn modelId="{94CF624D-A9A3-4545-8E51-C671576D050B}" srcId="{46C8D2EA-B6FB-4037-BDD6-3A366EEF629A}" destId="{9E3A069F-E2D3-4AAB-98AA-003BF43E358B}" srcOrd="0" destOrd="0" parTransId="{7D69F4BF-ADDE-4DDC-AC22-C0CBC7870E8B}" sibTransId="{5C373CE9-6972-4DD1-837C-2D3457F8D529}"/>
    <dgm:cxn modelId="{C536916D-4B64-4A11-BD7C-8613D3BF90E4}" type="presOf" srcId="{46C8D2EA-B6FB-4037-BDD6-3A366EEF629A}" destId="{C4BEEBDB-FBAE-4D6E-B9C3-08190334E557}" srcOrd="1" destOrd="0" presId="urn:microsoft.com/office/officeart/2005/8/layout/orgChart1"/>
    <dgm:cxn modelId="{3315EE53-23E8-4AE2-A0CB-44262AF68262}" type="presOf" srcId="{24FAFEB6-7594-4BA7-88B4-30408BF21818}" destId="{F4477BBB-A1B4-456C-969E-4C2F15871AF0}" srcOrd="1" destOrd="0" presId="urn:microsoft.com/office/officeart/2005/8/layout/orgChart1"/>
    <dgm:cxn modelId="{600502C2-AA1A-4FCF-AE72-C911637546FD}" type="presOf" srcId="{98BDBBE6-E02B-4CAA-B800-05B039451E25}" destId="{95243B5F-0E54-4ED6-9471-9E3241E4EF21}" srcOrd="1" destOrd="0" presId="urn:microsoft.com/office/officeart/2005/8/layout/orgChart1"/>
    <dgm:cxn modelId="{A4AB4F98-D1A8-42C7-8BED-4AB251C03BB4}" type="presOf" srcId="{85A75D83-0543-42CD-A415-265707D07329}" destId="{DFD3E139-EDE3-4449-80D8-A4054EE0F3BA}" srcOrd="0" destOrd="0" presId="urn:microsoft.com/office/officeart/2005/8/layout/orgChart1"/>
    <dgm:cxn modelId="{9FF25EFD-F300-4573-99D3-69940D2B9CB2}" srcId="{1411C094-1B8A-4108-89AB-195EFFD194A4}" destId="{9E504AAA-4D00-4774-9FBF-7BDD2603882E}" srcOrd="1" destOrd="0" parTransId="{9D56DD7C-E88D-4303-9B91-0BFAFCF23E0B}" sibTransId="{1C72CDBC-18CB-4F6B-A88C-936FF86E6904}"/>
    <dgm:cxn modelId="{DED5DC88-E834-4AB4-869A-8EB10523989D}" type="presOf" srcId="{A969A35C-FE44-47D0-B12C-E083B8CE54D8}" destId="{52A6A0F4-EDC1-4CE4-A914-54D7ED245490}" srcOrd="1" destOrd="0" presId="urn:microsoft.com/office/officeart/2005/8/layout/orgChart1"/>
    <dgm:cxn modelId="{F32DC624-4165-47AB-8765-8358219A9E26}" type="presOf" srcId="{BD79B142-4297-4007-9A01-FD897BA16E01}" destId="{8C98E2F9-B2CF-4E90-8F1E-6B0C7B0D3202}" srcOrd="0" destOrd="0" presId="urn:microsoft.com/office/officeart/2005/8/layout/orgChart1"/>
    <dgm:cxn modelId="{94BC5639-03B0-4AE7-853B-326BE87D14A3}" srcId="{F5573EB5-89AB-418D-8ACE-203378A3A656}" destId="{46C8D2EA-B6FB-4037-BDD6-3A366EEF629A}" srcOrd="0" destOrd="0" parTransId="{CBEE228E-0BAC-4795-8A2E-3DF892BB9354}" sibTransId="{F7DE1DF5-E081-4515-922B-0503DE2B499A}"/>
    <dgm:cxn modelId="{AA57D327-7AEF-48F8-87CD-4DB1A74D12CB}" type="presOf" srcId="{713E63A3-440B-4016-90FB-4322F3641792}" destId="{FA293846-C594-45C7-9700-200AFD2936F3}" srcOrd="0" destOrd="0" presId="urn:microsoft.com/office/officeart/2005/8/layout/orgChart1"/>
    <dgm:cxn modelId="{40D18822-FBF6-40A1-AD6F-E0A885850B0B}" type="presOf" srcId="{FA5A05CA-AE11-4DA4-BC21-495EAEFE451F}" destId="{3F24E706-F258-4C2B-B60F-696CFE5ACCBA}" srcOrd="0" destOrd="0" presId="urn:microsoft.com/office/officeart/2005/8/layout/orgChart1"/>
    <dgm:cxn modelId="{6D828158-E213-408D-882E-4C797C749D8A}" type="presOf" srcId="{98BDBBE6-E02B-4CAA-B800-05B039451E25}" destId="{11B05E6F-6403-4CBE-851F-8557F2FB8BF3}" srcOrd="0" destOrd="0" presId="urn:microsoft.com/office/officeart/2005/8/layout/orgChart1"/>
    <dgm:cxn modelId="{8E000B47-DF8D-4290-8BCF-768A2D7AC6A4}" type="presOf" srcId="{9E504AAA-4D00-4774-9FBF-7BDD2603882E}" destId="{029E3725-BA38-439D-9430-3A57AC7A1444}" srcOrd="0" destOrd="0" presId="urn:microsoft.com/office/officeart/2005/8/layout/orgChart1"/>
    <dgm:cxn modelId="{0CE4D740-9B1F-46D2-85A0-F464D3FDA761}" type="presOf" srcId="{24FAFEB6-7594-4BA7-88B4-30408BF21818}" destId="{FA692746-215F-4DDF-B25B-A9AA21AB9CF8}" srcOrd="0" destOrd="0" presId="urn:microsoft.com/office/officeart/2005/8/layout/orgChart1"/>
    <dgm:cxn modelId="{CAC2AD81-9F9B-47A0-A270-3B154E9B6F2F}" type="presOf" srcId="{CBEE228E-0BAC-4795-8A2E-3DF892BB9354}" destId="{B2A97F3D-2A72-45A6-9679-60CCE2C670AC}" srcOrd="0" destOrd="0" presId="urn:microsoft.com/office/officeart/2005/8/layout/orgChart1"/>
    <dgm:cxn modelId="{79C232A7-2549-44EC-80EA-67BB71BC3FC4}" type="presOf" srcId="{A969A35C-FE44-47D0-B12C-E083B8CE54D8}" destId="{CCAFF238-9CE1-4F2E-85CD-F08CF0CB65FB}" srcOrd="0" destOrd="0" presId="urn:microsoft.com/office/officeart/2005/8/layout/orgChart1"/>
    <dgm:cxn modelId="{0B371185-8E1A-4436-B52C-CDCB3D4F867D}" type="presOf" srcId="{9E3A069F-E2D3-4AAB-98AA-003BF43E358B}" destId="{300697AD-2288-4BA3-94E2-9E6ED09E7FC2}" srcOrd="1" destOrd="0" presId="urn:microsoft.com/office/officeart/2005/8/layout/orgChart1"/>
    <dgm:cxn modelId="{5F304635-8958-4E37-8A0D-52CB3C1F8838}" type="presOf" srcId="{9EF41959-8D98-41F8-ABD2-909D67FD2A38}" destId="{D83F13E6-ACF7-4476-B909-E73051B08B1C}" srcOrd="0" destOrd="0" presId="urn:microsoft.com/office/officeart/2005/8/layout/orgChart1"/>
    <dgm:cxn modelId="{E80D56B1-75AB-42F0-A6E8-4EF6DAEBBC93}" srcId="{0A8576E7-BC4F-4969-9846-4E87AA4D18CD}" destId="{1411C094-1B8A-4108-89AB-195EFFD194A4}" srcOrd="0" destOrd="0" parTransId="{6F84E730-7120-40E0-B1AD-E4BB7526E6E7}" sibTransId="{B717D901-9FA9-436D-8891-62BB3FABF654}"/>
    <dgm:cxn modelId="{E4FA832F-2671-4378-97F2-C63935945B43}" type="presOf" srcId="{0A8576E7-BC4F-4969-9846-4E87AA4D18CD}" destId="{68298B63-E9F3-4CB0-AC25-FF700EF2C7E8}" srcOrd="0" destOrd="0" presId="urn:microsoft.com/office/officeart/2005/8/layout/orgChart1"/>
    <dgm:cxn modelId="{84DFC23A-7F78-489B-B1BD-36F1889ABE5F}" type="presOf" srcId="{BD79B142-4297-4007-9A01-FD897BA16E01}" destId="{0B0FAB33-1B0A-4EED-AC5A-C3600B7B85B7}" srcOrd="1" destOrd="0" presId="urn:microsoft.com/office/officeart/2005/8/layout/orgChart1"/>
    <dgm:cxn modelId="{BDCD1E3C-321C-4A1C-919F-E4E474DF76EF}" type="presOf" srcId="{F2B47668-1ADD-4A4C-80EB-7EEAE6320557}" destId="{E9677BF9-8A10-41B0-9F51-DA2E6B68DD0E}" srcOrd="0" destOrd="0" presId="urn:microsoft.com/office/officeart/2005/8/layout/orgChart1"/>
    <dgm:cxn modelId="{D9B91466-419D-4084-9477-20CECAA9CD82}" type="presOf" srcId="{1411C094-1B8A-4108-89AB-195EFFD194A4}" destId="{24F78E5F-008C-4E9F-9915-4FE554BB01B9}" srcOrd="0" destOrd="0" presId="urn:microsoft.com/office/officeart/2005/8/layout/orgChart1"/>
    <dgm:cxn modelId="{FC4FED4E-3165-4DE6-A5BD-0A663902A0D3}" srcId="{1411C094-1B8A-4108-89AB-195EFFD194A4}" destId="{A969A35C-FE44-47D0-B12C-E083B8CE54D8}" srcOrd="0" destOrd="0" parTransId="{9EF41959-8D98-41F8-ABD2-909D67FD2A38}" sibTransId="{FCAA70AF-A666-4CD1-87BC-9CE596C1E6D1}"/>
    <dgm:cxn modelId="{16613E7F-84C4-4179-9C48-E2DB0EE19731}" type="presOf" srcId="{929CB10E-9AB0-40C2-A41C-55181606D7AD}" destId="{F94A07A3-1721-49E9-B546-D6BF1E31978C}" srcOrd="0" destOrd="0" presId="urn:microsoft.com/office/officeart/2005/8/layout/orgChart1"/>
    <dgm:cxn modelId="{7F0D57EB-40D3-4811-A347-6E0E21BF579C}" srcId="{0A8576E7-BC4F-4969-9846-4E87AA4D18CD}" destId="{24FAFEB6-7594-4BA7-88B4-30408BF21818}" srcOrd="2" destOrd="0" parTransId="{0BD14803-22EB-48C5-9D0E-DF1BF4CD9978}" sibTransId="{21D7952A-160B-43FE-A6AD-4B172B4951F3}"/>
    <dgm:cxn modelId="{447F17F3-3ACD-4361-B10A-7F874E7174FA}" srcId="{1411C094-1B8A-4108-89AB-195EFFD194A4}" destId="{98BDBBE6-E02B-4CAA-B800-05B039451E25}" srcOrd="3" destOrd="0" parTransId="{929CB10E-9AB0-40C2-A41C-55181606D7AD}" sibTransId="{8AEAB6F2-726D-4C54-AD1E-2E0DE653C053}"/>
    <dgm:cxn modelId="{12D9698F-E695-45A1-B13D-FB8C1A4FFDD4}" srcId="{0A8576E7-BC4F-4969-9846-4E87AA4D18CD}" destId="{BD79B142-4297-4007-9A01-FD897BA16E01}" srcOrd="1" destOrd="0" parTransId="{29D580E8-55F4-45AE-A31B-06208C744D60}" sibTransId="{42FE28E1-3CBE-4DB8-90D7-DD0C9EB5A76A}"/>
    <dgm:cxn modelId="{613907CC-9B35-4A9F-BC81-47D3370C0B26}" srcId="{F5573EB5-89AB-418D-8ACE-203378A3A656}" destId="{F2B47668-1ADD-4A4C-80EB-7EEAE6320557}" srcOrd="1" destOrd="0" parTransId="{85A75D83-0543-42CD-A415-265707D07329}" sibTransId="{5FC8C52B-008D-4161-934B-2DBCD9770295}"/>
    <dgm:cxn modelId="{BAD8C247-6D8B-448F-B270-1A3581A8BEB3}" srcId="{1411C094-1B8A-4108-89AB-195EFFD194A4}" destId="{F5573EB5-89AB-418D-8ACE-203378A3A656}" srcOrd="2" destOrd="0" parTransId="{FA5A05CA-AE11-4DA4-BC21-495EAEFE451F}" sibTransId="{DA09F9B8-E704-4492-B09A-5BE8A49F5687}"/>
    <dgm:cxn modelId="{8C66DC86-555D-4987-9387-74AB140F0D35}" type="presOf" srcId="{1411C094-1B8A-4108-89AB-195EFFD194A4}" destId="{85F5F242-BB11-4BB8-8A7A-73AB8086492C}" srcOrd="1" destOrd="0" presId="urn:microsoft.com/office/officeart/2005/8/layout/orgChart1"/>
    <dgm:cxn modelId="{6672E49D-E0FC-4EDF-B243-A6B8ADACF963}" type="presOf" srcId="{C1EF641F-3625-427C-B7AB-54522469CDCD}" destId="{0BCA21AD-8C8E-4A39-936C-72931C2A1035}" srcOrd="1" destOrd="0" presId="urn:microsoft.com/office/officeart/2005/8/layout/orgChart1"/>
    <dgm:cxn modelId="{F9395F80-37E1-412B-915D-93E9D1946D7B}" type="presOf" srcId="{9E3A069F-E2D3-4AAB-98AA-003BF43E358B}" destId="{C51E2FC9-F2C1-453B-BA28-68D9A375C335}" srcOrd="0" destOrd="0" presId="urn:microsoft.com/office/officeart/2005/8/layout/orgChart1"/>
    <dgm:cxn modelId="{BE10E237-1B07-480C-B40C-1B8B5152433B}" type="presOf" srcId="{46C8D2EA-B6FB-4037-BDD6-3A366EEF629A}" destId="{7A23E356-BFFC-485A-A1C2-AF1871B9E4D3}" srcOrd="0" destOrd="0" presId="urn:microsoft.com/office/officeart/2005/8/layout/orgChart1"/>
    <dgm:cxn modelId="{F8401486-3851-4622-B449-FD7EF452806B}" type="presParOf" srcId="{68298B63-E9F3-4CB0-AC25-FF700EF2C7E8}" destId="{D5D29B64-F412-47E7-A372-AF3EDF2F49DC}" srcOrd="0" destOrd="0" presId="urn:microsoft.com/office/officeart/2005/8/layout/orgChart1"/>
    <dgm:cxn modelId="{992923F2-085E-4374-A09E-A30D1A12E36A}" type="presParOf" srcId="{D5D29B64-F412-47E7-A372-AF3EDF2F49DC}" destId="{0C77F67B-5849-448F-9118-22D83C6F5F11}" srcOrd="0" destOrd="0" presId="urn:microsoft.com/office/officeart/2005/8/layout/orgChart1"/>
    <dgm:cxn modelId="{6F166ECF-6C89-48F4-A527-D740E6C0CCD1}" type="presParOf" srcId="{0C77F67B-5849-448F-9118-22D83C6F5F11}" destId="{24F78E5F-008C-4E9F-9915-4FE554BB01B9}" srcOrd="0" destOrd="0" presId="urn:microsoft.com/office/officeart/2005/8/layout/orgChart1"/>
    <dgm:cxn modelId="{F6CF7A4C-C58F-43AE-BDEE-5ACDECD884E5}" type="presParOf" srcId="{0C77F67B-5849-448F-9118-22D83C6F5F11}" destId="{85F5F242-BB11-4BB8-8A7A-73AB8086492C}" srcOrd="1" destOrd="0" presId="urn:microsoft.com/office/officeart/2005/8/layout/orgChart1"/>
    <dgm:cxn modelId="{AE3754D4-8596-4B0B-81B3-5A3617674C25}" type="presParOf" srcId="{D5D29B64-F412-47E7-A372-AF3EDF2F49DC}" destId="{D90AAEC7-8F99-4FA9-AE82-4E7320711FF3}" srcOrd="1" destOrd="0" presId="urn:microsoft.com/office/officeart/2005/8/layout/orgChart1"/>
    <dgm:cxn modelId="{BC7E16A7-809A-44A6-9393-21B38BC086FD}" type="presParOf" srcId="{D90AAEC7-8F99-4FA9-AE82-4E7320711FF3}" destId="{D83F13E6-ACF7-4476-B909-E73051B08B1C}" srcOrd="0" destOrd="0" presId="urn:microsoft.com/office/officeart/2005/8/layout/orgChart1"/>
    <dgm:cxn modelId="{422E0042-6F32-4F33-9954-968111500730}" type="presParOf" srcId="{D90AAEC7-8F99-4FA9-AE82-4E7320711FF3}" destId="{41EEAF05-A04E-4133-84EC-7FEBD5C49AAC}" srcOrd="1" destOrd="0" presId="urn:microsoft.com/office/officeart/2005/8/layout/orgChart1"/>
    <dgm:cxn modelId="{6CE21FD5-61E1-4C8B-94FF-7AF495C0627A}" type="presParOf" srcId="{41EEAF05-A04E-4133-84EC-7FEBD5C49AAC}" destId="{B22F17ED-4360-4466-8D54-CE8F0E4C4D75}" srcOrd="0" destOrd="0" presId="urn:microsoft.com/office/officeart/2005/8/layout/orgChart1"/>
    <dgm:cxn modelId="{E9D6CE57-1184-43D1-A6CB-3DA331A6F520}" type="presParOf" srcId="{B22F17ED-4360-4466-8D54-CE8F0E4C4D75}" destId="{CCAFF238-9CE1-4F2E-85CD-F08CF0CB65FB}" srcOrd="0" destOrd="0" presId="urn:microsoft.com/office/officeart/2005/8/layout/orgChart1"/>
    <dgm:cxn modelId="{419AD938-EFA7-4969-8355-C43BC4E6B1A2}" type="presParOf" srcId="{B22F17ED-4360-4466-8D54-CE8F0E4C4D75}" destId="{52A6A0F4-EDC1-4CE4-A914-54D7ED245490}" srcOrd="1" destOrd="0" presId="urn:microsoft.com/office/officeart/2005/8/layout/orgChart1"/>
    <dgm:cxn modelId="{488C87DF-E56D-407B-9405-0AE11D99C3C5}" type="presParOf" srcId="{41EEAF05-A04E-4133-84EC-7FEBD5C49AAC}" destId="{C5356E02-2CB6-40D6-BC2C-7387A1552A5D}" srcOrd="1" destOrd="0" presId="urn:microsoft.com/office/officeart/2005/8/layout/orgChart1"/>
    <dgm:cxn modelId="{EB121018-C124-499B-9910-3CB619C70AA7}" type="presParOf" srcId="{41EEAF05-A04E-4133-84EC-7FEBD5C49AAC}" destId="{93D8727C-882C-47AF-A2FD-C6DE583162A2}" srcOrd="2" destOrd="0" presId="urn:microsoft.com/office/officeart/2005/8/layout/orgChart1"/>
    <dgm:cxn modelId="{157329D4-A00A-4FEF-A383-4EEC1B8F2A61}" type="presParOf" srcId="{D90AAEC7-8F99-4FA9-AE82-4E7320711FF3}" destId="{AA073ABC-00EC-4FEA-A688-E7A3FA7FD795}" srcOrd="2" destOrd="0" presId="urn:microsoft.com/office/officeart/2005/8/layout/orgChart1"/>
    <dgm:cxn modelId="{5521747E-29B8-4D16-87B9-EA174A769D7A}" type="presParOf" srcId="{D90AAEC7-8F99-4FA9-AE82-4E7320711FF3}" destId="{9A5C05D1-584E-4D55-952C-676EBA1E6C03}" srcOrd="3" destOrd="0" presId="urn:microsoft.com/office/officeart/2005/8/layout/orgChart1"/>
    <dgm:cxn modelId="{D91F22AC-81D1-4331-BEF4-9CA7C7A90CA3}" type="presParOf" srcId="{9A5C05D1-584E-4D55-952C-676EBA1E6C03}" destId="{B55B701A-E75F-40DC-82D6-DB49F5E66E96}" srcOrd="0" destOrd="0" presId="urn:microsoft.com/office/officeart/2005/8/layout/orgChart1"/>
    <dgm:cxn modelId="{C3B0F0D0-9B8F-49F8-8288-94DED3C73560}" type="presParOf" srcId="{B55B701A-E75F-40DC-82D6-DB49F5E66E96}" destId="{029E3725-BA38-439D-9430-3A57AC7A1444}" srcOrd="0" destOrd="0" presId="urn:microsoft.com/office/officeart/2005/8/layout/orgChart1"/>
    <dgm:cxn modelId="{FAD992B6-613A-4445-B3EC-E71B408FD9A2}" type="presParOf" srcId="{B55B701A-E75F-40DC-82D6-DB49F5E66E96}" destId="{1EC665B3-A034-4135-B3B1-7FC9508123A7}" srcOrd="1" destOrd="0" presId="urn:microsoft.com/office/officeart/2005/8/layout/orgChart1"/>
    <dgm:cxn modelId="{ED43992D-AED0-42BB-9321-A3D670F0C2B8}" type="presParOf" srcId="{9A5C05D1-584E-4D55-952C-676EBA1E6C03}" destId="{84B75E00-53E8-4566-B6BE-1BD2078D95B3}" srcOrd="1" destOrd="0" presId="urn:microsoft.com/office/officeart/2005/8/layout/orgChart1"/>
    <dgm:cxn modelId="{9629EA0F-FB5E-4A1B-9A86-CF5122C5C747}" type="presParOf" srcId="{9A5C05D1-584E-4D55-952C-676EBA1E6C03}" destId="{5E09964D-566C-4294-BE84-DC356BE56824}" srcOrd="2" destOrd="0" presId="urn:microsoft.com/office/officeart/2005/8/layout/orgChart1"/>
    <dgm:cxn modelId="{009DAF29-6F87-4168-AAC4-8B257337B66F}" type="presParOf" srcId="{D90AAEC7-8F99-4FA9-AE82-4E7320711FF3}" destId="{3F24E706-F258-4C2B-B60F-696CFE5ACCBA}" srcOrd="4" destOrd="0" presId="urn:microsoft.com/office/officeart/2005/8/layout/orgChart1"/>
    <dgm:cxn modelId="{9C8522F4-60EA-46FA-BD7B-89F6038D521E}" type="presParOf" srcId="{D90AAEC7-8F99-4FA9-AE82-4E7320711FF3}" destId="{D2853588-9219-4B08-A1FD-A813B95AD296}" srcOrd="5" destOrd="0" presId="urn:microsoft.com/office/officeart/2005/8/layout/orgChart1"/>
    <dgm:cxn modelId="{DA9CEA29-8D50-4ABD-B543-127546DBAC30}" type="presParOf" srcId="{D2853588-9219-4B08-A1FD-A813B95AD296}" destId="{C0640CD9-FBD9-44D3-A6EA-CB0A96684A63}" srcOrd="0" destOrd="0" presId="urn:microsoft.com/office/officeart/2005/8/layout/orgChart1"/>
    <dgm:cxn modelId="{70CDFD3C-F50D-435B-B520-24451F641D5A}" type="presParOf" srcId="{C0640CD9-FBD9-44D3-A6EA-CB0A96684A63}" destId="{3DF94376-959B-43D2-8121-0D2B3AE69C1D}" srcOrd="0" destOrd="0" presId="urn:microsoft.com/office/officeart/2005/8/layout/orgChart1"/>
    <dgm:cxn modelId="{0399CEC1-FAA6-4966-BFEE-1EDC453AA2A7}" type="presParOf" srcId="{C0640CD9-FBD9-44D3-A6EA-CB0A96684A63}" destId="{580A28C7-8D06-4945-A76B-0E8C38B151A7}" srcOrd="1" destOrd="0" presId="urn:microsoft.com/office/officeart/2005/8/layout/orgChart1"/>
    <dgm:cxn modelId="{842D359E-A792-49A0-9FAC-B696A505FE76}" type="presParOf" srcId="{D2853588-9219-4B08-A1FD-A813B95AD296}" destId="{1B534B91-758A-4386-B1F3-38B71BB0F6C7}" srcOrd="1" destOrd="0" presId="urn:microsoft.com/office/officeart/2005/8/layout/orgChart1"/>
    <dgm:cxn modelId="{F660DD61-0AC5-4C4C-96C9-DF214C2C4F47}" type="presParOf" srcId="{1B534B91-758A-4386-B1F3-38B71BB0F6C7}" destId="{B2A97F3D-2A72-45A6-9679-60CCE2C670AC}" srcOrd="0" destOrd="0" presId="urn:microsoft.com/office/officeart/2005/8/layout/orgChart1"/>
    <dgm:cxn modelId="{4294233B-3ADA-45C7-BB53-2806783628EA}" type="presParOf" srcId="{1B534B91-758A-4386-B1F3-38B71BB0F6C7}" destId="{80CCA7F2-2DD2-482F-AE86-A3E7672B0A09}" srcOrd="1" destOrd="0" presId="urn:microsoft.com/office/officeart/2005/8/layout/orgChart1"/>
    <dgm:cxn modelId="{4D55C901-C405-40CA-B770-630FB472999A}" type="presParOf" srcId="{80CCA7F2-2DD2-482F-AE86-A3E7672B0A09}" destId="{9DDF3EC2-14C7-4232-94EC-5888F40D756F}" srcOrd="0" destOrd="0" presId="urn:microsoft.com/office/officeart/2005/8/layout/orgChart1"/>
    <dgm:cxn modelId="{D9A210C8-E105-4973-9EAF-4A18F5BF949C}" type="presParOf" srcId="{9DDF3EC2-14C7-4232-94EC-5888F40D756F}" destId="{7A23E356-BFFC-485A-A1C2-AF1871B9E4D3}" srcOrd="0" destOrd="0" presId="urn:microsoft.com/office/officeart/2005/8/layout/orgChart1"/>
    <dgm:cxn modelId="{39CE5B6C-B2DE-406F-9F13-A908FB0D03A1}" type="presParOf" srcId="{9DDF3EC2-14C7-4232-94EC-5888F40D756F}" destId="{C4BEEBDB-FBAE-4D6E-B9C3-08190334E557}" srcOrd="1" destOrd="0" presId="urn:microsoft.com/office/officeart/2005/8/layout/orgChart1"/>
    <dgm:cxn modelId="{20C0B76C-16FD-4492-9152-79A75AAAE3FF}" type="presParOf" srcId="{80CCA7F2-2DD2-482F-AE86-A3E7672B0A09}" destId="{ACCE7CC1-0E15-4AD0-82A4-B774EC7E563D}" srcOrd="1" destOrd="0" presId="urn:microsoft.com/office/officeart/2005/8/layout/orgChart1"/>
    <dgm:cxn modelId="{21BA9619-CB5E-487D-AC76-3A013B0F5BA6}" type="presParOf" srcId="{ACCE7CC1-0E15-4AD0-82A4-B774EC7E563D}" destId="{C4648D29-5E71-470A-BF4E-AE9F4E412B85}" srcOrd="0" destOrd="0" presId="urn:microsoft.com/office/officeart/2005/8/layout/orgChart1"/>
    <dgm:cxn modelId="{9FACC63F-E3DD-4A2D-A2AE-A574106229E6}" type="presParOf" srcId="{ACCE7CC1-0E15-4AD0-82A4-B774EC7E563D}" destId="{69A45A2E-AF8A-4C56-92C0-17B17B847CE8}" srcOrd="1" destOrd="0" presId="urn:microsoft.com/office/officeart/2005/8/layout/orgChart1"/>
    <dgm:cxn modelId="{56435EB6-9B1D-429B-A8FB-FA38E6373E30}" type="presParOf" srcId="{69A45A2E-AF8A-4C56-92C0-17B17B847CE8}" destId="{A9434C2A-FA2D-4ACD-8CF6-EA5800AF77F1}" srcOrd="0" destOrd="0" presId="urn:microsoft.com/office/officeart/2005/8/layout/orgChart1"/>
    <dgm:cxn modelId="{8412BF4F-D9C2-4A27-96FA-CF5B5FBA4CF9}" type="presParOf" srcId="{A9434C2A-FA2D-4ACD-8CF6-EA5800AF77F1}" destId="{C51E2FC9-F2C1-453B-BA28-68D9A375C335}" srcOrd="0" destOrd="0" presId="urn:microsoft.com/office/officeart/2005/8/layout/orgChart1"/>
    <dgm:cxn modelId="{6D5E7C05-DF36-4D97-B2E5-1A81C9F4E917}" type="presParOf" srcId="{A9434C2A-FA2D-4ACD-8CF6-EA5800AF77F1}" destId="{300697AD-2288-4BA3-94E2-9E6ED09E7FC2}" srcOrd="1" destOrd="0" presId="urn:microsoft.com/office/officeart/2005/8/layout/orgChart1"/>
    <dgm:cxn modelId="{FAADA6FE-012E-4920-B64B-84E19B52FC62}" type="presParOf" srcId="{69A45A2E-AF8A-4C56-92C0-17B17B847CE8}" destId="{0DF558A5-B2F8-446A-9200-C3FBF6B39290}" srcOrd="1" destOrd="0" presId="urn:microsoft.com/office/officeart/2005/8/layout/orgChart1"/>
    <dgm:cxn modelId="{F93B4CDE-04C7-494A-A074-2033861AD245}" type="presParOf" srcId="{69A45A2E-AF8A-4C56-92C0-17B17B847CE8}" destId="{B8979032-305C-44B6-9777-8BA85B4CD545}" srcOrd="2" destOrd="0" presId="urn:microsoft.com/office/officeart/2005/8/layout/orgChart1"/>
    <dgm:cxn modelId="{CD2DD91D-1E4F-43E5-8247-748BDF4843D4}" type="presParOf" srcId="{ACCE7CC1-0E15-4AD0-82A4-B774EC7E563D}" destId="{FA293846-C594-45C7-9700-200AFD2936F3}" srcOrd="2" destOrd="0" presId="urn:microsoft.com/office/officeart/2005/8/layout/orgChart1"/>
    <dgm:cxn modelId="{C436E094-188E-4A34-A412-93CE0ACF74C2}" type="presParOf" srcId="{ACCE7CC1-0E15-4AD0-82A4-B774EC7E563D}" destId="{6A6F8C82-FFB1-4581-9997-2F91D3A803D9}" srcOrd="3" destOrd="0" presId="urn:microsoft.com/office/officeart/2005/8/layout/orgChart1"/>
    <dgm:cxn modelId="{9A0771EB-CADD-4A52-8C42-6B9C4BAC69D1}" type="presParOf" srcId="{6A6F8C82-FFB1-4581-9997-2F91D3A803D9}" destId="{66A38A37-A40E-459A-8384-CB9DEA144D4A}" srcOrd="0" destOrd="0" presId="urn:microsoft.com/office/officeart/2005/8/layout/orgChart1"/>
    <dgm:cxn modelId="{36F82E48-0E62-49C5-AA4D-6D7DDB64DF0D}" type="presParOf" srcId="{66A38A37-A40E-459A-8384-CB9DEA144D4A}" destId="{FE6C2F04-F798-47FF-AB9C-4795F1254752}" srcOrd="0" destOrd="0" presId="urn:microsoft.com/office/officeart/2005/8/layout/orgChart1"/>
    <dgm:cxn modelId="{3111B59F-653A-4842-9E4A-BAF3D57A78E3}" type="presParOf" srcId="{66A38A37-A40E-459A-8384-CB9DEA144D4A}" destId="{0BCA21AD-8C8E-4A39-936C-72931C2A1035}" srcOrd="1" destOrd="0" presId="urn:microsoft.com/office/officeart/2005/8/layout/orgChart1"/>
    <dgm:cxn modelId="{65949B98-6979-483B-9543-D37037BE7BCB}" type="presParOf" srcId="{6A6F8C82-FFB1-4581-9997-2F91D3A803D9}" destId="{D59EB7B6-1EE4-47B8-816B-83CF6DD49E2D}" srcOrd="1" destOrd="0" presId="urn:microsoft.com/office/officeart/2005/8/layout/orgChart1"/>
    <dgm:cxn modelId="{4B06938E-2E6D-4FD5-A093-056A7C9F4AEF}" type="presParOf" srcId="{6A6F8C82-FFB1-4581-9997-2F91D3A803D9}" destId="{1312F705-01C7-471B-B13A-0AEFDF745DCF}" srcOrd="2" destOrd="0" presId="urn:microsoft.com/office/officeart/2005/8/layout/orgChart1"/>
    <dgm:cxn modelId="{B69C7FFC-1493-4A88-9B2E-8EB8B6DFCAF5}" type="presParOf" srcId="{80CCA7F2-2DD2-482F-AE86-A3E7672B0A09}" destId="{B1F88520-2909-41FB-A328-9BD3B59092A8}" srcOrd="2" destOrd="0" presId="urn:microsoft.com/office/officeart/2005/8/layout/orgChart1"/>
    <dgm:cxn modelId="{98357176-457C-4850-84BE-094897B528E2}" type="presParOf" srcId="{1B534B91-758A-4386-B1F3-38B71BB0F6C7}" destId="{DFD3E139-EDE3-4449-80D8-A4054EE0F3BA}" srcOrd="2" destOrd="0" presId="urn:microsoft.com/office/officeart/2005/8/layout/orgChart1"/>
    <dgm:cxn modelId="{8438EDC9-0698-47A2-82E3-C26C2AA9E499}" type="presParOf" srcId="{1B534B91-758A-4386-B1F3-38B71BB0F6C7}" destId="{1DB9A394-DA94-424E-BAA9-D3048A0BBC1F}" srcOrd="3" destOrd="0" presId="urn:microsoft.com/office/officeart/2005/8/layout/orgChart1"/>
    <dgm:cxn modelId="{56DDA472-085B-40AD-9C59-19FB1855B354}" type="presParOf" srcId="{1DB9A394-DA94-424E-BAA9-D3048A0BBC1F}" destId="{122DEB72-0995-4E31-A715-310AB8FA7007}" srcOrd="0" destOrd="0" presId="urn:microsoft.com/office/officeart/2005/8/layout/orgChart1"/>
    <dgm:cxn modelId="{5A54A4B8-1217-410D-B48B-52A8B1798C92}" type="presParOf" srcId="{122DEB72-0995-4E31-A715-310AB8FA7007}" destId="{E9677BF9-8A10-41B0-9F51-DA2E6B68DD0E}" srcOrd="0" destOrd="0" presId="urn:microsoft.com/office/officeart/2005/8/layout/orgChart1"/>
    <dgm:cxn modelId="{E9EED15F-249C-48AF-8DB4-315A191165F6}" type="presParOf" srcId="{122DEB72-0995-4E31-A715-310AB8FA7007}" destId="{95FEC61E-9739-4D95-98DB-323189A441FE}" srcOrd="1" destOrd="0" presId="urn:microsoft.com/office/officeart/2005/8/layout/orgChart1"/>
    <dgm:cxn modelId="{6EC8FB1A-5ABE-4998-97C0-67EE217DA68C}" type="presParOf" srcId="{1DB9A394-DA94-424E-BAA9-D3048A0BBC1F}" destId="{3CAA7788-DB45-4BFC-961C-18670B55C830}" srcOrd="1" destOrd="0" presId="urn:microsoft.com/office/officeart/2005/8/layout/orgChart1"/>
    <dgm:cxn modelId="{E68C6F1F-DB76-4E2F-B6DE-C92E6C64CC69}" type="presParOf" srcId="{1DB9A394-DA94-424E-BAA9-D3048A0BBC1F}" destId="{7822701F-8485-45E6-AA4B-AB3E11227184}" srcOrd="2" destOrd="0" presId="urn:microsoft.com/office/officeart/2005/8/layout/orgChart1"/>
    <dgm:cxn modelId="{29A8D67D-AC7B-4A9C-86AE-7476F560F994}" type="presParOf" srcId="{D2853588-9219-4B08-A1FD-A813B95AD296}" destId="{12FA75E5-CAB1-4971-902D-ED47CF06A22E}" srcOrd="2" destOrd="0" presId="urn:microsoft.com/office/officeart/2005/8/layout/orgChart1"/>
    <dgm:cxn modelId="{3ADB0F18-3C12-4ABF-A7C4-AD0A147C3F90}" type="presParOf" srcId="{D90AAEC7-8F99-4FA9-AE82-4E7320711FF3}" destId="{F94A07A3-1721-49E9-B546-D6BF1E31978C}" srcOrd="6" destOrd="0" presId="urn:microsoft.com/office/officeart/2005/8/layout/orgChart1"/>
    <dgm:cxn modelId="{24CFF76A-95A8-46BA-B669-E885A31B0F39}" type="presParOf" srcId="{D90AAEC7-8F99-4FA9-AE82-4E7320711FF3}" destId="{6764DA11-F327-463E-9B1E-394908ADA7C5}" srcOrd="7" destOrd="0" presId="urn:microsoft.com/office/officeart/2005/8/layout/orgChart1"/>
    <dgm:cxn modelId="{AD9E62E5-810A-4C3D-8BC2-EE6F77595C24}" type="presParOf" srcId="{6764DA11-F327-463E-9B1E-394908ADA7C5}" destId="{AE7B142A-11D4-4C7E-BBAD-1CE52F5BAC2E}" srcOrd="0" destOrd="0" presId="urn:microsoft.com/office/officeart/2005/8/layout/orgChart1"/>
    <dgm:cxn modelId="{41579192-D9D5-46E9-95AE-BC59BE6E7383}" type="presParOf" srcId="{AE7B142A-11D4-4C7E-BBAD-1CE52F5BAC2E}" destId="{11B05E6F-6403-4CBE-851F-8557F2FB8BF3}" srcOrd="0" destOrd="0" presId="urn:microsoft.com/office/officeart/2005/8/layout/orgChart1"/>
    <dgm:cxn modelId="{6CCD2CA9-5BA6-4BC4-AE13-09A062AE73F0}" type="presParOf" srcId="{AE7B142A-11D4-4C7E-BBAD-1CE52F5BAC2E}" destId="{95243B5F-0E54-4ED6-9471-9E3241E4EF21}" srcOrd="1" destOrd="0" presId="urn:microsoft.com/office/officeart/2005/8/layout/orgChart1"/>
    <dgm:cxn modelId="{68EEF152-0DFE-430B-A201-67C5AF1A6220}" type="presParOf" srcId="{6764DA11-F327-463E-9B1E-394908ADA7C5}" destId="{3FC26C6A-1989-4DD8-A371-0180EE1FD2EE}" srcOrd="1" destOrd="0" presId="urn:microsoft.com/office/officeart/2005/8/layout/orgChart1"/>
    <dgm:cxn modelId="{3DC1E3EE-E24A-4C95-86E8-71A8D60CA6E0}" type="presParOf" srcId="{6764DA11-F327-463E-9B1E-394908ADA7C5}" destId="{54C24B5A-01D5-4F61-9C94-4E53AFAD6EA8}" srcOrd="2" destOrd="0" presId="urn:microsoft.com/office/officeart/2005/8/layout/orgChart1"/>
    <dgm:cxn modelId="{A1469499-46EC-4CA7-8FDF-04DC1825ED77}" type="presParOf" srcId="{D5D29B64-F412-47E7-A372-AF3EDF2F49DC}" destId="{3B75FD9E-3FFD-4675-BEF2-6B83CBA5AEC2}" srcOrd="2" destOrd="0" presId="urn:microsoft.com/office/officeart/2005/8/layout/orgChart1"/>
    <dgm:cxn modelId="{BABE8563-3890-4BE3-A90E-671507BD2BED}" type="presParOf" srcId="{68298B63-E9F3-4CB0-AC25-FF700EF2C7E8}" destId="{1965AFB7-74C3-4963-8FE5-56EC83A488A3}" srcOrd="1" destOrd="0" presId="urn:microsoft.com/office/officeart/2005/8/layout/orgChart1"/>
    <dgm:cxn modelId="{86E33CFE-D37C-40F2-B58E-C99B8ED77254}" type="presParOf" srcId="{1965AFB7-74C3-4963-8FE5-56EC83A488A3}" destId="{530427A2-3CE6-4B5F-AFC3-95A1463A8E30}" srcOrd="0" destOrd="0" presId="urn:microsoft.com/office/officeart/2005/8/layout/orgChart1"/>
    <dgm:cxn modelId="{29389846-B566-4EA4-A604-401AE0F5C42B}" type="presParOf" srcId="{530427A2-3CE6-4B5F-AFC3-95A1463A8E30}" destId="{8C98E2F9-B2CF-4E90-8F1E-6B0C7B0D3202}" srcOrd="0" destOrd="0" presId="urn:microsoft.com/office/officeart/2005/8/layout/orgChart1"/>
    <dgm:cxn modelId="{2C67E45B-47B6-4327-AABA-1DC4FE20FD7A}" type="presParOf" srcId="{530427A2-3CE6-4B5F-AFC3-95A1463A8E30}" destId="{0B0FAB33-1B0A-4EED-AC5A-C3600B7B85B7}" srcOrd="1" destOrd="0" presId="urn:microsoft.com/office/officeart/2005/8/layout/orgChart1"/>
    <dgm:cxn modelId="{482872A2-AA9A-477E-9EBF-45E093445C8A}" type="presParOf" srcId="{1965AFB7-74C3-4963-8FE5-56EC83A488A3}" destId="{99F24CBE-3BD1-41E2-A0F7-5632B8D84C5D}" srcOrd="1" destOrd="0" presId="urn:microsoft.com/office/officeart/2005/8/layout/orgChart1"/>
    <dgm:cxn modelId="{D0312B1C-CEC5-4098-9F13-9F796A06E694}" type="presParOf" srcId="{1965AFB7-74C3-4963-8FE5-56EC83A488A3}" destId="{7FB5BACF-8397-40BF-B92C-07970090EFB0}" srcOrd="2" destOrd="0" presId="urn:microsoft.com/office/officeart/2005/8/layout/orgChart1"/>
    <dgm:cxn modelId="{C03ED51B-1171-499D-91B4-2516B3F1A9C2}" type="presParOf" srcId="{68298B63-E9F3-4CB0-AC25-FF700EF2C7E8}" destId="{8F248D62-C0A4-416D-9484-5145685A3D08}" srcOrd="2" destOrd="0" presId="urn:microsoft.com/office/officeart/2005/8/layout/orgChart1"/>
    <dgm:cxn modelId="{877E2EF5-4A10-4CCC-BB25-C8249EB58247}" type="presParOf" srcId="{8F248D62-C0A4-416D-9484-5145685A3D08}" destId="{F3A8A1AB-257A-4367-8E43-C84C611F3F42}" srcOrd="0" destOrd="0" presId="urn:microsoft.com/office/officeart/2005/8/layout/orgChart1"/>
    <dgm:cxn modelId="{0C88C79E-67D8-4747-9CC3-40A233EEB30C}" type="presParOf" srcId="{F3A8A1AB-257A-4367-8E43-C84C611F3F42}" destId="{FA692746-215F-4DDF-B25B-A9AA21AB9CF8}" srcOrd="0" destOrd="0" presId="urn:microsoft.com/office/officeart/2005/8/layout/orgChart1"/>
    <dgm:cxn modelId="{1539ACBD-8A9B-417F-BF85-B9ED6FFC3B62}" type="presParOf" srcId="{F3A8A1AB-257A-4367-8E43-C84C611F3F42}" destId="{F4477BBB-A1B4-456C-969E-4C2F15871AF0}" srcOrd="1" destOrd="0" presId="urn:microsoft.com/office/officeart/2005/8/layout/orgChart1"/>
    <dgm:cxn modelId="{8E2847DB-AC0E-4FD8-A64E-5ED118CE0B61}" type="presParOf" srcId="{8F248D62-C0A4-416D-9484-5145685A3D08}" destId="{8672AD22-17B6-4EF4-B28C-85B674F0C797}" srcOrd="1" destOrd="0" presId="urn:microsoft.com/office/officeart/2005/8/layout/orgChart1"/>
    <dgm:cxn modelId="{17F954BF-0801-4481-A38C-9125C80E6AA6}" type="presParOf" srcId="{8F248D62-C0A4-416D-9484-5145685A3D08}" destId="{44C26AD2-486C-4960-BC38-271CD0EC8D9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7F3E4-6552-4CF6-A967-97B2F326315F}">
      <dsp:nvSpPr>
        <dsp:cNvPr id="0" name=""/>
        <dsp:cNvSpPr/>
      </dsp:nvSpPr>
      <dsp:spPr>
        <a:xfrm>
          <a:off x="1209368" y="0"/>
          <a:ext cx="2189774" cy="1471254"/>
        </a:xfrm>
        <a:prstGeom prst="trapezoid">
          <a:avLst>
            <a:gd name="adj" fmla="val 74419"/>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sk-SK" sz="3600" b="1" kern="1200" dirty="0">
              <a:solidFill>
                <a:schemeClr val="bg1"/>
              </a:solidFill>
            </a:rPr>
            <a:t>VŠ </a:t>
          </a:r>
          <a:br>
            <a:rPr lang="sk-SK" sz="3600" b="1" kern="1200" dirty="0">
              <a:solidFill>
                <a:schemeClr val="bg1"/>
              </a:solidFill>
            </a:rPr>
          </a:br>
          <a:r>
            <a:rPr lang="sk-SK" sz="3600" b="1" kern="1200" dirty="0">
              <a:solidFill>
                <a:schemeClr val="bg1"/>
              </a:solidFill>
            </a:rPr>
            <a:t>3000</a:t>
          </a:r>
        </a:p>
      </dsp:txBody>
      <dsp:txXfrm>
        <a:off x="1209368" y="0"/>
        <a:ext cx="2189774" cy="1471254"/>
      </dsp:txXfrm>
    </dsp:sp>
    <dsp:sp modelId="{0A3AC5B5-ADBB-421E-8143-F4C00FB09929}">
      <dsp:nvSpPr>
        <dsp:cNvPr id="0" name=""/>
        <dsp:cNvSpPr/>
      </dsp:nvSpPr>
      <dsp:spPr>
        <a:xfrm>
          <a:off x="601104" y="1471254"/>
          <a:ext cx="3406303" cy="817355"/>
        </a:xfrm>
        <a:prstGeom prst="trapezoid">
          <a:avLst>
            <a:gd name="adj" fmla="val 74419"/>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sk-SK" sz="4800" b="1" kern="1200" dirty="0">
              <a:solidFill>
                <a:schemeClr val="bg1"/>
              </a:solidFill>
            </a:rPr>
            <a:t>SŠ 9000</a:t>
          </a:r>
        </a:p>
      </dsp:txBody>
      <dsp:txXfrm>
        <a:off x="1197207" y="1471254"/>
        <a:ext cx="2214097" cy="817355"/>
      </dsp:txXfrm>
    </dsp:sp>
    <dsp:sp modelId="{5A156A4E-2247-437D-A751-21C8DAA1DACC}">
      <dsp:nvSpPr>
        <dsp:cNvPr id="0" name=""/>
        <dsp:cNvSpPr/>
      </dsp:nvSpPr>
      <dsp:spPr>
        <a:xfrm>
          <a:off x="0" y="2288610"/>
          <a:ext cx="4608512" cy="807733"/>
        </a:xfrm>
        <a:prstGeom prst="trapezoid">
          <a:avLst>
            <a:gd name="adj" fmla="val 74419"/>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sk-SK" sz="4800" b="1" kern="1200" dirty="0">
              <a:solidFill>
                <a:schemeClr val="bg1"/>
              </a:solidFill>
            </a:rPr>
            <a:t>ZŠ 24000</a:t>
          </a:r>
        </a:p>
      </dsp:txBody>
      <dsp:txXfrm>
        <a:off x="806489" y="2288610"/>
        <a:ext cx="2995532" cy="807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A07A3-1721-49E9-B546-D6BF1E31978C}">
      <dsp:nvSpPr>
        <dsp:cNvPr id="0" name=""/>
        <dsp:cNvSpPr/>
      </dsp:nvSpPr>
      <dsp:spPr>
        <a:xfrm>
          <a:off x="1603649" y="2110248"/>
          <a:ext cx="2945368" cy="121979"/>
        </a:xfrm>
        <a:custGeom>
          <a:avLst/>
          <a:gdLst/>
          <a:ahLst/>
          <a:cxnLst/>
          <a:rect l="0" t="0" r="0" b="0"/>
          <a:pathLst>
            <a:path>
              <a:moveTo>
                <a:pt x="2945368" y="121979"/>
              </a:moveTo>
              <a:lnTo>
                <a:pt x="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D3E139-EDE3-4449-80D8-A4054EE0F3BA}">
      <dsp:nvSpPr>
        <dsp:cNvPr id="0" name=""/>
        <dsp:cNvSpPr/>
      </dsp:nvSpPr>
      <dsp:spPr>
        <a:xfrm>
          <a:off x="3530161" y="2855386"/>
          <a:ext cx="2861218" cy="544070"/>
        </a:xfrm>
        <a:custGeom>
          <a:avLst/>
          <a:gdLst/>
          <a:ahLst/>
          <a:cxnLst/>
          <a:rect l="0" t="0" r="0" b="0"/>
          <a:pathLst>
            <a:path>
              <a:moveTo>
                <a:pt x="0" y="544070"/>
              </a:moveTo>
              <a:lnTo>
                <a:pt x="2861218"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93846-C594-45C7-9700-200AFD2936F3}">
      <dsp:nvSpPr>
        <dsp:cNvPr id="0" name=""/>
        <dsp:cNvSpPr/>
      </dsp:nvSpPr>
      <dsp:spPr>
        <a:xfrm>
          <a:off x="925717" y="3947164"/>
          <a:ext cx="4371185" cy="91440"/>
        </a:xfrm>
        <a:custGeom>
          <a:avLst/>
          <a:gdLst/>
          <a:ahLst/>
          <a:cxnLst/>
          <a:rect l="0" t="0" r="0" b="0"/>
          <a:pathLst>
            <a:path>
              <a:moveTo>
                <a:pt x="0" y="121809"/>
              </a:moveTo>
              <a:lnTo>
                <a:pt x="4371185"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648D29-5E71-470A-BF4E-AE9F4E412B85}">
      <dsp:nvSpPr>
        <dsp:cNvPr id="0" name=""/>
        <dsp:cNvSpPr/>
      </dsp:nvSpPr>
      <dsp:spPr>
        <a:xfrm>
          <a:off x="925717" y="4068973"/>
          <a:ext cx="1424529" cy="662197"/>
        </a:xfrm>
        <a:custGeom>
          <a:avLst/>
          <a:gdLst/>
          <a:ahLst/>
          <a:cxnLst/>
          <a:rect l="0" t="0" r="0" b="0"/>
          <a:pathLst>
            <a:path>
              <a:moveTo>
                <a:pt x="0" y="0"/>
              </a:moveTo>
              <a:lnTo>
                <a:pt x="0" y="662197"/>
              </a:lnTo>
              <a:lnTo>
                <a:pt x="1424529" y="66219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A97F3D-2A72-45A6-9679-60CCE2C670AC}">
      <dsp:nvSpPr>
        <dsp:cNvPr id="0" name=""/>
        <dsp:cNvSpPr/>
      </dsp:nvSpPr>
      <dsp:spPr>
        <a:xfrm>
          <a:off x="1585030" y="3339742"/>
          <a:ext cx="1945131" cy="91440"/>
        </a:xfrm>
        <a:custGeom>
          <a:avLst/>
          <a:gdLst/>
          <a:ahLst/>
          <a:cxnLst/>
          <a:rect l="0" t="0" r="0" b="0"/>
          <a:pathLst>
            <a:path>
              <a:moveTo>
                <a:pt x="1945131" y="59714"/>
              </a:moveTo>
              <a:lnTo>
                <a:pt x="0" y="4572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4E706-F258-4C2B-B60F-696CFE5ACCBA}">
      <dsp:nvSpPr>
        <dsp:cNvPr id="0" name=""/>
        <dsp:cNvSpPr/>
      </dsp:nvSpPr>
      <dsp:spPr>
        <a:xfrm>
          <a:off x="3530161" y="2232228"/>
          <a:ext cx="1018856" cy="410344"/>
        </a:xfrm>
        <a:custGeom>
          <a:avLst/>
          <a:gdLst/>
          <a:ahLst/>
          <a:cxnLst/>
          <a:rect l="0" t="0" r="0" b="0"/>
          <a:pathLst>
            <a:path>
              <a:moveTo>
                <a:pt x="1018856" y="0"/>
              </a:moveTo>
              <a:lnTo>
                <a:pt x="1018856" y="251399"/>
              </a:lnTo>
              <a:lnTo>
                <a:pt x="0" y="251399"/>
              </a:lnTo>
              <a:lnTo>
                <a:pt x="0" y="41034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073ABC-00EC-4FEA-A688-E7A3FA7FD795}">
      <dsp:nvSpPr>
        <dsp:cNvPr id="0" name=""/>
        <dsp:cNvSpPr/>
      </dsp:nvSpPr>
      <dsp:spPr>
        <a:xfrm>
          <a:off x="4549018" y="1282512"/>
          <a:ext cx="2627719" cy="949715"/>
        </a:xfrm>
        <a:custGeom>
          <a:avLst/>
          <a:gdLst/>
          <a:ahLst/>
          <a:cxnLst/>
          <a:rect l="0" t="0" r="0" b="0"/>
          <a:pathLst>
            <a:path>
              <a:moveTo>
                <a:pt x="0" y="949715"/>
              </a:moveTo>
              <a:lnTo>
                <a:pt x="2627719"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3F13E6-ACF7-4476-B909-E73051B08B1C}">
      <dsp:nvSpPr>
        <dsp:cNvPr id="0" name=""/>
        <dsp:cNvSpPr/>
      </dsp:nvSpPr>
      <dsp:spPr>
        <a:xfrm>
          <a:off x="1592901" y="856001"/>
          <a:ext cx="2956116" cy="1376227"/>
        </a:xfrm>
        <a:custGeom>
          <a:avLst/>
          <a:gdLst/>
          <a:ahLst/>
          <a:cxnLst/>
          <a:rect l="0" t="0" r="0" b="0"/>
          <a:pathLst>
            <a:path>
              <a:moveTo>
                <a:pt x="2956116" y="1376227"/>
              </a:moveTo>
              <a:lnTo>
                <a:pt x="0"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F78E5F-008C-4E9F-9915-4FE554BB01B9}">
      <dsp:nvSpPr>
        <dsp:cNvPr id="0" name=""/>
        <dsp:cNvSpPr/>
      </dsp:nvSpPr>
      <dsp:spPr>
        <a:xfrm>
          <a:off x="3600756" y="1063690"/>
          <a:ext cx="1896524" cy="1168538"/>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sk-SK" sz="3600" b="1" kern="1200" dirty="0" smtClean="0">
              <a:solidFill>
                <a:schemeClr val="tx1"/>
              </a:solidFill>
            </a:rPr>
            <a:t>Učiteľ ZŠ/SŠ</a:t>
          </a:r>
          <a:endParaRPr lang="sk-SK" sz="3600" b="1" kern="1200" dirty="0">
            <a:solidFill>
              <a:schemeClr val="tx1"/>
            </a:solidFill>
          </a:endParaRPr>
        </a:p>
      </dsp:txBody>
      <dsp:txXfrm>
        <a:off x="3600756" y="1063690"/>
        <a:ext cx="1896524" cy="1168538"/>
      </dsp:txXfrm>
    </dsp:sp>
    <dsp:sp modelId="{CCAFF238-9CE1-4F2E-85CD-F08CF0CB65FB}">
      <dsp:nvSpPr>
        <dsp:cNvPr id="0" name=""/>
        <dsp:cNvSpPr/>
      </dsp:nvSpPr>
      <dsp:spPr>
        <a:xfrm>
          <a:off x="836017" y="856001"/>
          <a:ext cx="1513767"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Inovatívne metodiky</a:t>
          </a:r>
          <a:endParaRPr lang="sk-SK" sz="1500" kern="1200" dirty="0"/>
        </a:p>
      </dsp:txBody>
      <dsp:txXfrm>
        <a:off x="836017" y="856001"/>
        <a:ext cx="1513767" cy="756883"/>
      </dsp:txXfrm>
    </dsp:sp>
    <dsp:sp modelId="{029E3725-BA38-439D-9430-3A57AC7A1444}">
      <dsp:nvSpPr>
        <dsp:cNvPr id="0" name=""/>
        <dsp:cNvSpPr/>
      </dsp:nvSpPr>
      <dsp:spPr>
        <a:xfrm>
          <a:off x="5822399" y="1282512"/>
          <a:ext cx="2708675"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Popularizačné prednášky, Exkurzie,...</a:t>
          </a:r>
          <a:endParaRPr lang="sk-SK" sz="1500" kern="1200" dirty="0"/>
        </a:p>
      </dsp:txBody>
      <dsp:txXfrm>
        <a:off x="5822399" y="1282512"/>
        <a:ext cx="2708675" cy="756883"/>
      </dsp:txXfrm>
    </dsp:sp>
    <dsp:sp modelId="{3DF94376-959B-43D2-8121-0D2B3AE69C1D}">
      <dsp:nvSpPr>
        <dsp:cNvPr id="0" name=""/>
        <dsp:cNvSpPr/>
      </dsp:nvSpPr>
      <dsp:spPr>
        <a:xfrm>
          <a:off x="2773277" y="2642572"/>
          <a:ext cx="1513767"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Žiak ZŠ/SŠ</a:t>
          </a:r>
          <a:endParaRPr lang="sk-SK" sz="1500" kern="1200" dirty="0"/>
        </a:p>
      </dsp:txBody>
      <dsp:txXfrm>
        <a:off x="2773277" y="2642572"/>
        <a:ext cx="1513767" cy="756883"/>
      </dsp:txXfrm>
    </dsp:sp>
    <dsp:sp modelId="{7A23E356-BFFC-485A-A1C2-AF1871B9E4D3}">
      <dsp:nvSpPr>
        <dsp:cNvPr id="0" name=""/>
        <dsp:cNvSpPr/>
      </dsp:nvSpPr>
      <dsp:spPr>
        <a:xfrm>
          <a:off x="760889" y="3385462"/>
          <a:ext cx="1648281" cy="6835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Žiak SŠ so zameraním na IT a STEM</a:t>
          </a:r>
          <a:endParaRPr lang="sk-SK" sz="1500" kern="1200" dirty="0"/>
        </a:p>
      </dsp:txBody>
      <dsp:txXfrm>
        <a:off x="760889" y="3385462"/>
        <a:ext cx="1648281" cy="683511"/>
      </dsp:txXfrm>
    </dsp:sp>
    <dsp:sp modelId="{C51E2FC9-F2C1-453B-BA28-68D9A375C335}">
      <dsp:nvSpPr>
        <dsp:cNvPr id="0" name=""/>
        <dsp:cNvSpPr/>
      </dsp:nvSpPr>
      <dsp:spPr>
        <a:xfrm>
          <a:off x="2350247" y="4461126"/>
          <a:ext cx="3209808" cy="5400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Študent VŠ so zameraním na IT a STEM</a:t>
          </a:r>
          <a:endParaRPr lang="sk-SK" sz="1500" kern="1200" dirty="0"/>
        </a:p>
      </dsp:txBody>
      <dsp:txXfrm>
        <a:off x="2350247" y="4461126"/>
        <a:ext cx="3209808" cy="540089"/>
      </dsp:txXfrm>
    </dsp:sp>
    <dsp:sp modelId="{FE6C2F04-F798-47FF-AB9C-4795F1254752}">
      <dsp:nvSpPr>
        <dsp:cNvPr id="0" name=""/>
        <dsp:cNvSpPr/>
      </dsp:nvSpPr>
      <dsp:spPr>
        <a:xfrm>
          <a:off x="5296902" y="3704746"/>
          <a:ext cx="2347778" cy="5762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Prax/zamestnanie  v IT</a:t>
          </a:r>
          <a:endParaRPr lang="sk-SK" sz="1500" kern="1200" dirty="0"/>
        </a:p>
      </dsp:txBody>
      <dsp:txXfrm>
        <a:off x="5296902" y="3704746"/>
        <a:ext cx="2347778" cy="576276"/>
      </dsp:txXfrm>
    </dsp:sp>
    <dsp:sp modelId="{E9677BF9-8A10-41B0-9F51-DA2E6B68DD0E}">
      <dsp:nvSpPr>
        <dsp:cNvPr id="0" name=""/>
        <dsp:cNvSpPr/>
      </dsp:nvSpPr>
      <dsp:spPr>
        <a:xfrm>
          <a:off x="4806934" y="2855386"/>
          <a:ext cx="3168891" cy="3672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Popularizačné aktivity</a:t>
          </a:r>
          <a:endParaRPr lang="sk-SK" sz="1500" kern="1200" dirty="0"/>
        </a:p>
      </dsp:txBody>
      <dsp:txXfrm>
        <a:off x="4806934" y="2855386"/>
        <a:ext cx="3168891" cy="367247"/>
      </dsp:txXfrm>
    </dsp:sp>
    <dsp:sp modelId="{11B05E6F-6403-4CBE-851F-8557F2FB8BF3}">
      <dsp:nvSpPr>
        <dsp:cNvPr id="0" name=""/>
        <dsp:cNvSpPr/>
      </dsp:nvSpPr>
      <dsp:spPr>
        <a:xfrm>
          <a:off x="846765" y="2110248"/>
          <a:ext cx="1513767"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Kontinuálne Vzdelávanie</a:t>
          </a:r>
          <a:endParaRPr lang="sk-SK" sz="1500" kern="1200" dirty="0"/>
        </a:p>
      </dsp:txBody>
      <dsp:txXfrm>
        <a:off x="846765" y="2110248"/>
        <a:ext cx="1513767" cy="756883"/>
      </dsp:txXfrm>
    </dsp:sp>
    <dsp:sp modelId="{8C98E2F9-B2CF-4E90-8F1E-6B0C7B0D3202}">
      <dsp:nvSpPr>
        <dsp:cNvPr id="0" name=""/>
        <dsp:cNvSpPr/>
      </dsp:nvSpPr>
      <dsp:spPr>
        <a:xfrm>
          <a:off x="4007460" y="0"/>
          <a:ext cx="1513767"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Projektový tím</a:t>
          </a:r>
          <a:endParaRPr lang="sk-SK" sz="1500" kern="1200" dirty="0"/>
        </a:p>
      </dsp:txBody>
      <dsp:txXfrm>
        <a:off x="4007460" y="0"/>
        <a:ext cx="1513767" cy="756883"/>
      </dsp:txXfrm>
    </dsp:sp>
    <dsp:sp modelId="{FA692746-215F-4DDF-B25B-A9AA21AB9CF8}">
      <dsp:nvSpPr>
        <dsp:cNvPr id="0" name=""/>
        <dsp:cNvSpPr/>
      </dsp:nvSpPr>
      <dsp:spPr>
        <a:xfrm>
          <a:off x="6479609" y="0"/>
          <a:ext cx="1513767" cy="7568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sk-SK" sz="1500" kern="1200" dirty="0" smtClean="0"/>
            <a:t>IT firmy</a:t>
          </a:r>
          <a:endParaRPr lang="sk-SK" sz="1500" kern="1200" dirty="0"/>
        </a:p>
      </dsp:txBody>
      <dsp:txXfrm>
        <a:off x="6479609" y="0"/>
        <a:ext cx="1513767" cy="75688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9B107-F3C8-407A-AF31-F05BCD8D3638}" type="datetimeFigureOut">
              <a:rPr lang="sk-SK" smtClean="0"/>
              <a:t>5. 3. 2019</a:t>
            </a:fld>
            <a:endParaRPr lang="sk-SK"/>
          </a:p>
        </p:txBody>
      </p:sp>
      <p:sp>
        <p:nvSpPr>
          <p:cNvPr id="4" name="Zástupný objekt pre obrázok snímky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214A7-7E8F-4F11-B275-5CA3A0F55863}" type="slidenum">
              <a:rPr lang="sk-SK" smtClean="0"/>
              <a:t>‹#›</a:t>
            </a:fld>
            <a:endParaRPr lang="sk-SK"/>
          </a:p>
        </p:txBody>
      </p:sp>
    </p:spTree>
    <p:extLst>
      <p:ext uri="{BB962C8B-B14F-4D97-AF65-F5344CB8AC3E}">
        <p14:creationId xmlns:p14="http://schemas.microsoft.com/office/powerpoint/2010/main" val="875842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10214A7-7E8F-4F11-B275-5CA3A0F55863}" type="slidenum">
              <a:rPr lang="sk-SK" smtClean="0"/>
              <a:t>1</a:t>
            </a:fld>
            <a:endParaRPr lang="sk-SK"/>
          </a:p>
        </p:txBody>
      </p:sp>
    </p:spTree>
    <p:extLst>
      <p:ext uri="{BB962C8B-B14F-4D97-AF65-F5344CB8AC3E}">
        <p14:creationId xmlns:p14="http://schemas.microsoft.com/office/powerpoint/2010/main" val="286036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16</a:t>
            </a:fld>
            <a:endParaRPr lang="sk-SK"/>
          </a:p>
        </p:txBody>
      </p:sp>
    </p:spTree>
    <p:extLst>
      <p:ext uri="{BB962C8B-B14F-4D97-AF65-F5344CB8AC3E}">
        <p14:creationId xmlns:p14="http://schemas.microsoft.com/office/powerpoint/2010/main" val="1102723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17</a:t>
            </a:fld>
            <a:endParaRPr lang="sk-SK"/>
          </a:p>
        </p:txBody>
      </p:sp>
    </p:spTree>
    <p:extLst>
      <p:ext uri="{BB962C8B-B14F-4D97-AF65-F5344CB8AC3E}">
        <p14:creationId xmlns:p14="http://schemas.microsoft.com/office/powerpoint/2010/main" val="228205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18</a:t>
            </a:fld>
            <a:endParaRPr lang="sk-SK"/>
          </a:p>
        </p:txBody>
      </p:sp>
    </p:spTree>
    <p:extLst>
      <p:ext uri="{BB962C8B-B14F-4D97-AF65-F5344CB8AC3E}">
        <p14:creationId xmlns:p14="http://schemas.microsoft.com/office/powerpoint/2010/main" val="64296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19</a:t>
            </a:fld>
            <a:endParaRPr lang="sk-SK"/>
          </a:p>
        </p:txBody>
      </p:sp>
    </p:spTree>
    <p:extLst>
      <p:ext uri="{BB962C8B-B14F-4D97-AF65-F5344CB8AC3E}">
        <p14:creationId xmlns:p14="http://schemas.microsoft.com/office/powerpoint/2010/main" val="317623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20</a:t>
            </a:fld>
            <a:endParaRPr lang="sk-SK"/>
          </a:p>
        </p:txBody>
      </p:sp>
    </p:spTree>
    <p:extLst>
      <p:ext uri="{BB962C8B-B14F-4D97-AF65-F5344CB8AC3E}">
        <p14:creationId xmlns:p14="http://schemas.microsoft.com/office/powerpoint/2010/main" val="22381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21</a:t>
            </a:fld>
            <a:endParaRPr lang="sk-SK"/>
          </a:p>
        </p:txBody>
      </p:sp>
    </p:spTree>
    <p:extLst>
      <p:ext uri="{BB962C8B-B14F-4D97-AF65-F5344CB8AC3E}">
        <p14:creationId xmlns:p14="http://schemas.microsoft.com/office/powerpoint/2010/main" val="32225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22</a:t>
            </a:fld>
            <a:endParaRPr lang="sk-SK"/>
          </a:p>
        </p:txBody>
      </p:sp>
    </p:spTree>
    <p:extLst>
      <p:ext uri="{BB962C8B-B14F-4D97-AF65-F5344CB8AC3E}">
        <p14:creationId xmlns:p14="http://schemas.microsoft.com/office/powerpoint/2010/main" val="1225377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23</a:t>
            </a:fld>
            <a:endParaRPr lang="sk-SK"/>
          </a:p>
        </p:txBody>
      </p:sp>
    </p:spTree>
    <p:extLst>
      <p:ext uri="{BB962C8B-B14F-4D97-AF65-F5344CB8AC3E}">
        <p14:creationId xmlns:p14="http://schemas.microsoft.com/office/powerpoint/2010/main" val="678237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24</a:t>
            </a:fld>
            <a:endParaRPr lang="sk-SK"/>
          </a:p>
        </p:txBody>
      </p:sp>
    </p:spTree>
    <p:extLst>
      <p:ext uri="{BB962C8B-B14F-4D97-AF65-F5344CB8AC3E}">
        <p14:creationId xmlns:p14="http://schemas.microsoft.com/office/powerpoint/2010/main" val="140504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25</a:t>
            </a:fld>
            <a:endParaRPr lang="sk-SK"/>
          </a:p>
        </p:txBody>
      </p:sp>
    </p:spTree>
    <p:extLst>
      <p:ext uri="{BB962C8B-B14F-4D97-AF65-F5344CB8AC3E}">
        <p14:creationId xmlns:p14="http://schemas.microsoft.com/office/powerpoint/2010/main" val="120130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8</a:t>
            </a:fld>
            <a:endParaRPr lang="sk-SK"/>
          </a:p>
        </p:txBody>
      </p:sp>
    </p:spTree>
    <p:extLst>
      <p:ext uri="{BB962C8B-B14F-4D97-AF65-F5344CB8AC3E}">
        <p14:creationId xmlns:p14="http://schemas.microsoft.com/office/powerpoint/2010/main" val="1719153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26</a:t>
            </a:fld>
            <a:endParaRPr lang="sk-SK"/>
          </a:p>
        </p:txBody>
      </p:sp>
    </p:spTree>
    <p:extLst>
      <p:ext uri="{BB962C8B-B14F-4D97-AF65-F5344CB8AC3E}">
        <p14:creationId xmlns:p14="http://schemas.microsoft.com/office/powerpoint/2010/main" val="321252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27</a:t>
            </a:fld>
            <a:endParaRPr lang="sk-SK"/>
          </a:p>
        </p:txBody>
      </p:sp>
    </p:spTree>
    <p:extLst>
      <p:ext uri="{BB962C8B-B14F-4D97-AF65-F5344CB8AC3E}">
        <p14:creationId xmlns:p14="http://schemas.microsoft.com/office/powerpoint/2010/main" val="849079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110214A7-7E8F-4F11-B275-5CA3A0F55863}" type="slidenum">
              <a:rPr lang="sk-SK" smtClean="0"/>
              <a:t>28</a:t>
            </a:fld>
            <a:endParaRPr lang="sk-SK"/>
          </a:p>
        </p:txBody>
      </p:sp>
    </p:spTree>
    <p:extLst>
      <p:ext uri="{BB962C8B-B14F-4D97-AF65-F5344CB8AC3E}">
        <p14:creationId xmlns:p14="http://schemas.microsoft.com/office/powerpoint/2010/main" val="84179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sz="2400" baseline="0" dirty="0" smtClean="0"/>
          </a:p>
        </p:txBody>
      </p:sp>
      <p:sp>
        <p:nvSpPr>
          <p:cNvPr id="4" name="Zástupný symbol čísla snímky 3"/>
          <p:cNvSpPr>
            <a:spLocks noGrp="1"/>
          </p:cNvSpPr>
          <p:nvPr>
            <p:ph type="sldNum" sz="quarter" idx="10"/>
          </p:nvPr>
        </p:nvSpPr>
        <p:spPr/>
        <p:txBody>
          <a:bodyPr/>
          <a:lstStyle/>
          <a:p>
            <a:fld id="{42091B28-6704-498A-8A68-6F4E257F58B7}" type="slidenum">
              <a:rPr lang="sk-SK" smtClean="0"/>
              <a:t>34</a:t>
            </a:fld>
            <a:endParaRPr lang="sk-SK"/>
          </a:p>
        </p:txBody>
      </p:sp>
    </p:spTree>
    <p:extLst>
      <p:ext uri="{BB962C8B-B14F-4D97-AF65-F5344CB8AC3E}">
        <p14:creationId xmlns:p14="http://schemas.microsoft.com/office/powerpoint/2010/main" val="47400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sz="2400" baseline="0" dirty="0" smtClean="0"/>
          </a:p>
        </p:txBody>
      </p:sp>
      <p:sp>
        <p:nvSpPr>
          <p:cNvPr id="4" name="Zástupný symbol čísla snímky 3"/>
          <p:cNvSpPr>
            <a:spLocks noGrp="1"/>
          </p:cNvSpPr>
          <p:nvPr>
            <p:ph type="sldNum" sz="quarter" idx="10"/>
          </p:nvPr>
        </p:nvSpPr>
        <p:spPr/>
        <p:txBody>
          <a:bodyPr/>
          <a:lstStyle/>
          <a:p>
            <a:fld id="{42091B28-6704-498A-8A68-6F4E257F58B7}" type="slidenum">
              <a:rPr lang="sk-SK" smtClean="0"/>
              <a:t>35</a:t>
            </a:fld>
            <a:endParaRPr lang="sk-SK"/>
          </a:p>
        </p:txBody>
      </p:sp>
    </p:spTree>
    <p:extLst>
      <p:ext uri="{BB962C8B-B14F-4D97-AF65-F5344CB8AC3E}">
        <p14:creationId xmlns:p14="http://schemas.microsoft.com/office/powerpoint/2010/main" val="1301178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sz="2400" baseline="0" dirty="0" smtClean="0"/>
          </a:p>
        </p:txBody>
      </p:sp>
      <p:sp>
        <p:nvSpPr>
          <p:cNvPr id="4" name="Zástupný symbol čísla snímky 3"/>
          <p:cNvSpPr>
            <a:spLocks noGrp="1"/>
          </p:cNvSpPr>
          <p:nvPr>
            <p:ph type="sldNum" sz="quarter" idx="10"/>
          </p:nvPr>
        </p:nvSpPr>
        <p:spPr/>
        <p:txBody>
          <a:bodyPr/>
          <a:lstStyle/>
          <a:p>
            <a:fld id="{42091B28-6704-498A-8A68-6F4E257F58B7}" type="slidenum">
              <a:rPr lang="sk-SK" smtClean="0"/>
              <a:t>37</a:t>
            </a:fld>
            <a:endParaRPr lang="sk-SK"/>
          </a:p>
        </p:txBody>
      </p:sp>
    </p:spTree>
    <p:extLst>
      <p:ext uri="{BB962C8B-B14F-4D97-AF65-F5344CB8AC3E}">
        <p14:creationId xmlns:p14="http://schemas.microsoft.com/office/powerpoint/2010/main" val="108976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9</a:t>
            </a:fld>
            <a:endParaRPr lang="sk-SK"/>
          </a:p>
        </p:txBody>
      </p:sp>
    </p:spTree>
    <p:extLst>
      <p:ext uri="{BB962C8B-B14F-4D97-AF65-F5344CB8AC3E}">
        <p14:creationId xmlns:p14="http://schemas.microsoft.com/office/powerpoint/2010/main" val="382324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10</a:t>
            </a:fld>
            <a:endParaRPr lang="sk-SK"/>
          </a:p>
        </p:txBody>
      </p:sp>
    </p:spTree>
    <p:extLst>
      <p:ext uri="{BB962C8B-B14F-4D97-AF65-F5344CB8AC3E}">
        <p14:creationId xmlns:p14="http://schemas.microsoft.com/office/powerpoint/2010/main" val="23373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11</a:t>
            </a:fld>
            <a:endParaRPr lang="sk-SK"/>
          </a:p>
        </p:txBody>
      </p:sp>
    </p:spTree>
    <p:extLst>
      <p:ext uri="{BB962C8B-B14F-4D97-AF65-F5344CB8AC3E}">
        <p14:creationId xmlns:p14="http://schemas.microsoft.com/office/powerpoint/2010/main" val="72223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200" b="1" i="0" kern="1200" dirty="0" smtClean="0">
                <a:solidFill>
                  <a:schemeClr val="tx1"/>
                </a:solidFill>
                <a:effectLst/>
                <a:latin typeface="+mn-lt"/>
                <a:ea typeface="+mn-ea"/>
                <a:cs typeface="+mn-cs"/>
              </a:rPr>
              <a:t>1.1 Inovácia prírodovedného a technického vzdelávania na ZŠ a SŠ so zameraním na informatiku a IKT</a:t>
            </a:r>
          </a:p>
          <a:p>
            <a:endParaRPr lang="sk-SK" sz="1200" b="0" i="0" kern="1200" dirty="0" smtClean="0">
              <a:solidFill>
                <a:schemeClr val="tx1"/>
              </a:solidFill>
              <a:effectLst/>
              <a:latin typeface="+mn-lt"/>
              <a:ea typeface="+mn-ea"/>
              <a:cs typeface="+mn-cs"/>
            </a:endParaRPr>
          </a:p>
          <a:p>
            <a:r>
              <a:rPr lang="sk-SK" sz="1200" b="0" i="0" kern="1200" dirty="0" smtClean="0">
                <a:solidFill>
                  <a:schemeClr val="tx1"/>
                </a:solidFill>
                <a:effectLst/>
                <a:latin typeface="+mn-lt"/>
                <a:ea typeface="+mn-ea"/>
                <a:cs typeface="+mn-cs"/>
              </a:rPr>
              <a:t>Cieľ aktivity:</a:t>
            </a:r>
            <a:r>
              <a:rPr lang="sk-SK" sz="1200" b="0" i="0" kern="1200" baseline="0" dirty="0" smtClean="0">
                <a:solidFill>
                  <a:schemeClr val="tx1"/>
                </a:solidFill>
                <a:effectLst/>
                <a:latin typeface="+mn-lt"/>
                <a:ea typeface="+mn-ea"/>
                <a:cs typeface="+mn-cs"/>
              </a:rPr>
              <a:t> Inovácia prírodovedného a technického vzdelávania na základných a stredných školách so zameraním na informatiku a IKT, orientácia mladých ľudí na ďalšie štúdium v študijných odboroch a programoch s perspektívou uplatnenia sa v IT sektore.</a:t>
            </a:r>
            <a:endParaRPr lang="sk-SK" sz="1200" b="0" i="0" kern="1200" dirty="0" smtClean="0">
              <a:solidFill>
                <a:schemeClr val="tx1"/>
              </a:solidFill>
              <a:effectLst/>
              <a:latin typeface="+mn-lt"/>
              <a:ea typeface="+mn-ea"/>
              <a:cs typeface="+mn-cs"/>
            </a:endParaRPr>
          </a:p>
          <a:p>
            <a:r>
              <a:rPr lang="sk-SK" sz="1200" b="0" i="0" kern="1200" dirty="0" smtClean="0">
                <a:solidFill>
                  <a:schemeClr val="tx1"/>
                </a:solidFill>
                <a:effectLst/>
                <a:latin typeface="+mn-lt"/>
                <a:ea typeface="+mn-ea"/>
                <a:cs typeface="+mn-cs"/>
              </a:rPr>
              <a:t>Cieľ </a:t>
            </a:r>
            <a:r>
              <a:rPr lang="sk-SK" sz="1200" b="0" i="0" kern="1200" dirty="0" err="1" smtClean="0">
                <a:solidFill>
                  <a:schemeClr val="tx1"/>
                </a:solidFill>
                <a:effectLst/>
                <a:latin typeface="+mn-lt"/>
                <a:ea typeface="+mn-ea"/>
                <a:cs typeface="+mn-cs"/>
              </a:rPr>
              <a:t>podaktivity</a:t>
            </a:r>
            <a:r>
              <a:rPr lang="sk-SK" sz="1200" b="0" i="0" kern="1200" dirty="0" smtClean="0">
                <a:solidFill>
                  <a:schemeClr val="tx1"/>
                </a:solidFill>
                <a:effectLst/>
                <a:latin typeface="+mn-lt"/>
                <a:ea typeface="+mn-ea"/>
                <a:cs typeface="+mn-cs"/>
              </a:rPr>
              <a:t>:</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Rozvoj digitálnej gramotnosti v kontexte matematického, informatického, prírodovedného a technického vzdelávania žiakov ZŠ a SŠ.</a:t>
            </a:r>
          </a:p>
          <a:p>
            <a:endParaRPr lang="sk-SK" sz="1200" b="0" i="0" kern="1200" dirty="0" smtClean="0">
              <a:solidFill>
                <a:schemeClr val="tx1"/>
              </a:solidFill>
              <a:effectLst/>
              <a:latin typeface="+mn-lt"/>
              <a:ea typeface="+mn-ea"/>
              <a:cs typeface="+mn-cs"/>
            </a:endParaRPr>
          </a:p>
          <a:p>
            <a:r>
              <a:rPr lang="sk-SK" sz="1200" b="0" i="0" kern="1200" dirty="0" smtClean="0">
                <a:solidFill>
                  <a:schemeClr val="tx1"/>
                </a:solidFill>
                <a:effectLst/>
                <a:latin typeface="+mn-lt"/>
                <a:ea typeface="+mn-ea"/>
                <a:cs typeface="+mn-cs"/>
              </a:rPr>
              <a:t>Inovácia prírodovedného a technického vzdelávania na základných a stredných školách so zameraním na informatiku a IKT, orientácia mladých ľudí na ďalšie štúdium v študijných odboroch a programoch s perspektívou uplatnenia sa v IT sektore.</a:t>
            </a:r>
            <a:r>
              <a:rPr lang="sk-SK" dirty="0" smtClean="0"/>
              <a:t/>
            </a:r>
            <a:br>
              <a:rPr lang="sk-SK" dirty="0" smtClean="0"/>
            </a:br>
            <a:r>
              <a:rPr lang="sk-SK" sz="1200" b="0" i="0" kern="1200" dirty="0" smtClean="0">
                <a:solidFill>
                  <a:schemeClr val="tx1"/>
                </a:solidFill>
                <a:effectLst/>
                <a:latin typeface="+mn-lt"/>
                <a:ea typeface="+mn-ea"/>
                <a:cs typeface="+mn-cs"/>
              </a:rPr>
              <a:t>Inovácia vzdelávania v rámci Školských vzdelávacích programov bude zameraná na aktualizáciu obsahu, metód a foriem výučby matematiky, informatiky, prírodovedných predmetov a odborných predmetov smerom k dôslednej a zmysluplnej implementácii IKT nástrojov do vzdelávania. Vytvorené inovatívne metodiky budú zamerané predovšetkým na rozvoj bádateľských kompetencií žiakov ZŠ a SŠ. Vytvorí sa model špeciálnej triedy so zameraním na informatiku hlavne na gymnáziách, jeho súčasťou bude vytvorenie učebníc ôsmich nových predmetov pre tieto triedy. Pre orientáciu žiakov SŠ na vysokoškolské štúdium informatických študijných programov a na uplatnenie sa v IT sektore sa vytvoria dva nové motivačné predmety Informatika v prírodných vedách a matematike a Internet vecí. Súčasťou aktivity je formálne a neformálne vzdelávanie učiteľov, krúžky, IT tábory, semináre, súťaže a ďalšie mimoškolské činnosti zamerané na motiváciu žiakov ZŠ a SŠ pre štúdium informatiky, IKT, prírodných a technických vied, rozvoj digitálnej gramotnosti, osobnostného rozvoja a komunikačných kompetencií. Aktivita sa bude realizovať v úzkej spolupráci s IT firmami na báze partnerstva so školami.</a:t>
            </a:r>
          </a:p>
          <a:p>
            <a:endParaRPr lang="sk-SK"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k-SK" sz="1200" b="1" dirty="0" smtClean="0"/>
              <a:t>Hlavný cieľ a </a:t>
            </a:r>
            <a:r>
              <a:rPr lang="sk-SK" sz="1200" b="1" dirty="0" err="1" smtClean="0"/>
              <a:t>podaktivita</a:t>
            </a:r>
            <a:r>
              <a:rPr lang="sk-SK" sz="1200" b="1" dirty="0" smtClean="0"/>
              <a:t> 1.1.: </a:t>
            </a:r>
            <a:r>
              <a:rPr lang="sk-SK" sz="1200" dirty="0" smtClean="0"/>
              <a:t>Vytvorenie modelu vzdelávania a prípravy mladých ľudí pre aktuálne a perspektívne potreby vedomostnej spoločnosti a trhu práce so zameraním na informatiku a IKT</a:t>
            </a:r>
          </a:p>
          <a:p>
            <a:pPr fontAlgn="base"/>
            <a:endParaRPr lang="sk-SK" sz="1200" b="1" i="0" kern="1200" dirty="0" smtClean="0">
              <a:solidFill>
                <a:schemeClr val="tx1"/>
              </a:solidFill>
              <a:effectLst/>
              <a:latin typeface="+mn-lt"/>
              <a:ea typeface="+mn-ea"/>
              <a:cs typeface="+mn-cs"/>
            </a:endParaRPr>
          </a:p>
          <a:p>
            <a:pPr fontAlgn="base"/>
            <a:r>
              <a:rPr lang="sk-SK" sz="1200" b="1" i="0" kern="1200" dirty="0" smtClean="0">
                <a:solidFill>
                  <a:schemeClr val="tx1"/>
                </a:solidFill>
                <a:effectLst/>
                <a:latin typeface="+mn-lt"/>
                <a:ea typeface="+mn-ea"/>
                <a:cs typeface="+mn-cs"/>
              </a:rPr>
              <a:t>1.1.1 Zvýšiť </a:t>
            </a:r>
            <a:r>
              <a:rPr lang="sk-SK" sz="1200" b="1" i="0" kern="1200" dirty="0" err="1" smtClean="0">
                <a:solidFill>
                  <a:schemeClr val="tx1"/>
                </a:solidFill>
                <a:effectLst/>
                <a:latin typeface="+mn-lt"/>
                <a:ea typeface="+mn-ea"/>
                <a:cs typeface="+mn-cs"/>
              </a:rPr>
              <a:t>inkluzívnosť</a:t>
            </a:r>
            <a:r>
              <a:rPr lang="sk-SK" sz="1200" b="1" i="0" kern="1200" dirty="0" smtClean="0">
                <a:solidFill>
                  <a:schemeClr val="tx1"/>
                </a:solidFill>
                <a:effectLst/>
                <a:latin typeface="+mn-lt"/>
                <a:ea typeface="+mn-ea"/>
                <a:cs typeface="+mn-cs"/>
              </a:rPr>
              <a:t> a rovnaký prístup ku kvalitnému vzdelávaniu a zlepšiť výsledky a kompetencie detí a žiakov</a:t>
            </a:r>
            <a:endParaRPr lang="sk-SK" sz="1200" b="0" i="0" kern="1200" dirty="0" smtClean="0">
              <a:solidFill>
                <a:schemeClr val="tx1"/>
              </a:solidFill>
              <a:effectLst/>
              <a:latin typeface="+mn-lt"/>
              <a:ea typeface="+mn-ea"/>
              <a:cs typeface="+mn-cs"/>
            </a:endParaRPr>
          </a:p>
          <a:p>
            <a:pPr fontAlgn="base"/>
            <a:r>
              <a:rPr lang="sk-SK" sz="1200" b="0" i="0" kern="1200" dirty="0" smtClean="0">
                <a:solidFill>
                  <a:schemeClr val="tx1"/>
                </a:solidFill>
                <a:effectLst/>
                <a:latin typeface="+mn-lt"/>
                <a:ea typeface="+mn-ea"/>
                <a:cs typeface="+mn-cs"/>
              </a:rPr>
              <a:t>Korelácia s očakávanými výsledkami a aktivitami v rámci daného špecifického cieľa:</a:t>
            </a:r>
          </a:p>
          <a:p>
            <a:pPr fontAlgn="base"/>
            <a:r>
              <a:rPr lang="sk-SK" sz="1200" b="0" i="0" kern="1200" dirty="0" smtClean="0">
                <a:solidFill>
                  <a:schemeClr val="tx1"/>
                </a:solidFill>
                <a:effectLst/>
                <a:latin typeface="+mn-lt"/>
                <a:ea typeface="+mn-ea"/>
                <a:cs typeface="+mn-cs"/>
              </a:rPr>
              <a:t>zvýšenie matematických, prírodovedných a IKT zručnosti žiakov</a:t>
            </a:r>
          </a:p>
          <a:p>
            <a:pPr fontAlgn="base"/>
            <a:r>
              <a:rPr lang="sk-SK" sz="1200" b="0" i="0" kern="1200" dirty="0" smtClean="0">
                <a:solidFill>
                  <a:schemeClr val="tx1"/>
                </a:solidFill>
                <a:effectLst/>
                <a:latin typeface="+mn-lt"/>
                <a:ea typeface="+mn-ea"/>
                <a:cs typeface="+mn-cs"/>
              </a:rPr>
              <a:t>podpora spolupráce v oblasti výmeny skúsenosti vo výchovno-vzdelávacom procese (sieťovanie medzi školami,…)</a:t>
            </a:r>
          </a:p>
          <a:p>
            <a:pPr fontAlgn="base"/>
            <a:r>
              <a:rPr lang="sk-SK" sz="1200" b="0" i="0" kern="1200" dirty="0" smtClean="0">
                <a:solidFill>
                  <a:schemeClr val="tx1"/>
                </a:solidFill>
                <a:effectLst/>
                <a:latin typeface="+mn-lt"/>
                <a:ea typeface="+mn-ea"/>
                <a:cs typeface="+mn-cs"/>
              </a:rPr>
              <a:t>zapojenie odborníkov z iných sektorov do procesu vzdelávania</a:t>
            </a:r>
          </a:p>
          <a:p>
            <a:pPr fontAlgn="base"/>
            <a:r>
              <a:rPr lang="sk-SK" sz="1200" b="0" i="0" kern="1200" dirty="0" smtClean="0">
                <a:solidFill>
                  <a:schemeClr val="tx1"/>
                </a:solidFill>
                <a:effectLst/>
                <a:latin typeface="+mn-lt"/>
                <a:ea typeface="+mn-ea"/>
                <a:cs typeface="+mn-cs"/>
              </a:rPr>
              <a:t>uskutočňovanie stáží a praktickej prípravy pedagógov v nadväznosti na prepojenie teoretickej a praktickej výučby</a:t>
            </a:r>
          </a:p>
          <a:p>
            <a:pPr fontAlgn="base"/>
            <a:r>
              <a:rPr lang="sk-SK" sz="1200" b="1" i="0" kern="1200" dirty="0" smtClean="0">
                <a:solidFill>
                  <a:schemeClr val="tx1"/>
                </a:solidFill>
                <a:effectLst/>
                <a:latin typeface="+mn-lt"/>
                <a:ea typeface="+mn-ea"/>
                <a:cs typeface="+mn-cs"/>
              </a:rPr>
              <a:t>1.3.1 Zvýšiť kvalitu VŠ vzdelávania a rozvoj ľudských zdrojov v oblasti výskumu a vývoja s cieľom dosiahnuť prepojenie VŠ vzdelávania s potrebami trhu práce</a:t>
            </a:r>
            <a:endParaRPr lang="sk-SK" sz="1200" b="0" i="0" kern="1200" dirty="0" smtClean="0">
              <a:solidFill>
                <a:schemeClr val="tx1"/>
              </a:solidFill>
              <a:effectLst/>
              <a:latin typeface="+mn-lt"/>
              <a:ea typeface="+mn-ea"/>
              <a:cs typeface="+mn-cs"/>
            </a:endParaRPr>
          </a:p>
          <a:p>
            <a:pPr fontAlgn="base"/>
            <a:r>
              <a:rPr lang="sk-SK" sz="1200" b="0" i="0" kern="1200" dirty="0" smtClean="0">
                <a:solidFill>
                  <a:schemeClr val="tx1"/>
                </a:solidFill>
                <a:effectLst/>
                <a:latin typeface="+mn-lt"/>
                <a:ea typeface="+mn-ea"/>
                <a:cs typeface="+mn-cs"/>
              </a:rPr>
              <a:t>Korelácia s očakávanými výsledkami a aktivitami v rámci daného špecifického cieľa:</a:t>
            </a:r>
          </a:p>
          <a:p>
            <a:pPr fontAlgn="base"/>
            <a:r>
              <a:rPr lang="sk-SK" sz="1200" b="0" i="0" kern="1200" dirty="0" smtClean="0">
                <a:solidFill>
                  <a:schemeClr val="tx1"/>
                </a:solidFill>
                <a:effectLst/>
                <a:latin typeface="+mn-lt"/>
                <a:ea typeface="+mn-ea"/>
                <a:cs typeface="+mn-cs"/>
              </a:rPr>
              <a:t>zvýšenie záujmu o štúdium STEM a IT</a:t>
            </a:r>
          </a:p>
          <a:p>
            <a:pPr fontAlgn="base"/>
            <a:r>
              <a:rPr lang="sk-SK" sz="1200" b="0" i="0" kern="1200" dirty="0" smtClean="0">
                <a:solidFill>
                  <a:schemeClr val="tx1"/>
                </a:solidFill>
                <a:effectLst/>
                <a:latin typeface="+mn-lt"/>
                <a:ea typeface="+mn-ea"/>
                <a:cs typeface="+mn-cs"/>
              </a:rPr>
              <a:t>podpora inovačných a riešiteľských schopnosti v rámci vyššieho vzdelávania</a:t>
            </a:r>
          </a:p>
          <a:p>
            <a:pPr fontAlgn="base"/>
            <a:r>
              <a:rPr lang="sk-SK" sz="1200" b="0" i="0" kern="1200" dirty="0" smtClean="0">
                <a:solidFill>
                  <a:schemeClr val="tx1"/>
                </a:solidFill>
                <a:effectLst/>
                <a:latin typeface="+mn-lt"/>
                <a:ea typeface="+mn-ea"/>
                <a:cs typeface="+mn-cs"/>
              </a:rPr>
              <a:t>tvorba a inovácia študijných programov s dôrazom na potreby trhu práce</a:t>
            </a:r>
          </a:p>
          <a:p>
            <a:pPr fontAlgn="base"/>
            <a:r>
              <a:rPr lang="sk-SK" sz="1200" b="0" i="0" kern="1200" dirty="0" smtClean="0">
                <a:solidFill>
                  <a:schemeClr val="tx1"/>
                </a:solidFill>
                <a:effectLst/>
                <a:latin typeface="+mn-lt"/>
                <a:ea typeface="+mn-ea"/>
                <a:cs typeface="+mn-cs"/>
              </a:rPr>
              <a:t>podpora inovatívnych a alternatívnych metód vzdelávania a vyučovacích metód</a:t>
            </a:r>
          </a:p>
          <a:p>
            <a:pPr fontAlgn="base"/>
            <a:r>
              <a:rPr lang="sk-SK" sz="1200" b="0" i="0" kern="1200" dirty="0" smtClean="0">
                <a:solidFill>
                  <a:schemeClr val="tx1"/>
                </a:solidFill>
                <a:effectLst/>
                <a:latin typeface="+mn-lt"/>
                <a:ea typeface="+mn-ea"/>
                <a:cs typeface="+mn-cs"/>
              </a:rPr>
              <a:t>zapájanie odborníkov z iných sektorov do procesu vzdelávania</a:t>
            </a:r>
          </a:p>
          <a:p>
            <a:pPr fontAlgn="base"/>
            <a:r>
              <a:rPr lang="sk-SK" sz="1200" b="0" i="0" kern="1200" dirty="0" smtClean="0">
                <a:solidFill>
                  <a:schemeClr val="tx1"/>
                </a:solidFill>
                <a:effectLst/>
                <a:latin typeface="+mn-lt"/>
                <a:ea typeface="+mn-ea"/>
                <a:cs typeface="+mn-cs"/>
              </a:rPr>
              <a:t>zvýšenie kvality vzdelávania a popularizácia štúdia STEM a IT v učiteľských odboroch</a:t>
            </a:r>
          </a:p>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12</a:t>
            </a:fld>
            <a:endParaRPr lang="sk-SK"/>
          </a:p>
        </p:txBody>
      </p:sp>
    </p:spTree>
    <p:extLst>
      <p:ext uri="{BB962C8B-B14F-4D97-AF65-F5344CB8AC3E}">
        <p14:creationId xmlns:p14="http://schemas.microsoft.com/office/powerpoint/2010/main" val="409896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13</a:t>
            </a:fld>
            <a:endParaRPr lang="sk-SK"/>
          </a:p>
        </p:txBody>
      </p:sp>
    </p:spTree>
    <p:extLst>
      <p:ext uri="{BB962C8B-B14F-4D97-AF65-F5344CB8AC3E}">
        <p14:creationId xmlns:p14="http://schemas.microsoft.com/office/powerpoint/2010/main" val="312386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14</a:t>
            </a:fld>
            <a:endParaRPr lang="sk-SK"/>
          </a:p>
        </p:txBody>
      </p:sp>
    </p:spTree>
    <p:extLst>
      <p:ext uri="{BB962C8B-B14F-4D97-AF65-F5344CB8AC3E}">
        <p14:creationId xmlns:p14="http://schemas.microsoft.com/office/powerpoint/2010/main" val="494368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0535532D-6B17-45E5-9CF5-2BC4202DCB02}" type="slidenum">
              <a:rPr lang="sk-SK" smtClean="0"/>
              <a:t>15</a:t>
            </a:fld>
            <a:endParaRPr lang="sk-SK"/>
          </a:p>
        </p:txBody>
      </p:sp>
    </p:spTree>
    <p:extLst>
      <p:ext uri="{BB962C8B-B14F-4D97-AF65-F5344CB8AC3E}">
        <p14:creationId xmlns:p14="http://schemas.microsoft.com/office/powerpoint/2010/main" val="100719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sk-SK"/>
              <a:t>Upravte štýly predlohy textu</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131694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a:t>Upravte štýly predlohy textu</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418273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31888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a:t>Upravte štýly predlohy textu</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22519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k-SK"/>
              <a:t>Upravte štýly predlohy textu</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sk-SK"/>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955540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a:t>Upravte štýly predlohy textu</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57493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k-SK"/>
              <a:t>Upravte štýly predlohy textu</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sk-SK"/>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279246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k-SK"/>
              <a:t>Upravte štýly predlohy textu</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sk-SK"/>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2346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sk-SK"/>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31487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a:t>Upravte štýly predlohy textu</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158230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k-SK"/>
              <a:t>Upravte štýly predlohy textu</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1944750-BE3E-4944-A737-3924012E56EA}" type="datetimeFigureOut">
              <a:rPr lang="sk-SK" smtClean="0"/>
              <a:t>5. 3. 2019</a:t>
            </a:fld>
            <a:endParaRPr lang="sk-SK"/>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sk-SK"/>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21FE153-6752-4103-8765-3A16EB28ECD3}" type="slidenum">
              <a:rPr lang="sk-SK" smtClean="0"/>
              <a:t>‹#›</a:t>
            </a:fld>
            <a:endParaRPr lang="sk-SK"/>
          </a:p>
        </p:txBody>
      </p:sp>
    </p:spTree>
    <p:extLst>
      <p:ext uri="{BB962C8B-B14F-4D97-AF65-F5344CB8AC3E}">
        <p14:creationId xmlns:p14="http://schemas.microsoft.com/office/powerpoint/2010/main" val="408692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8531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1.4/ecdl_letak_V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takademia.sk/formalne-vzdelavani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takademia.sk/formalne-vzdelavani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takademia.sk/formalne-vzdelavani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takademia.sk/formalne-vzdelavani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takademia.sk/veda-v-mest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takademia.sk/it-cajovn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takademia.sk/workshop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1.4/ecdl_letak_V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Nadpis 2">
            <a:extLst>
              <a:ext uri="{FF2B5EF4-FFF2-40B4-BE49-F238E27FC236}">
                <a16:creationId xmlns:a16="http://schemas.microsoft.com/office/drawing/2014/main" id="{497D31C0-2E34-4E83-B3AE-F06C610AD43E}"/>
              </a:ext>
            </a:extLst>
          </p:cNvPr>
          <p:cNvSpPr>
            <a:spLocks noGrp="1"/>
          </p:cNvSpPr>
          <p:nvPr>
            <p:ph type="ctrTitle"/>
          </p:nvPr>
        </p:nvSpPr>
        <p:spPr>
          <a:xfrm>
            <a:off x="0" y="3516086"/>
            <a:ext cx="9144000" cy="1204332"/>
          </a:xfrm>
        </p:spPr>
        <p:txBody>
          <a:bodyPr/>
          <a:lstStyle/>
          <a:p>
            <a:pPr>
              <a:lnSpc>
                <a:spcPct val="100000"/>
              </a:lnSpc>
              <a:spcBef>
                <a:spcPts val="1200"/>
              </a:spcBef>
            </a:pPr>
            <a:r>
              <a:rPr lang="en-US" sz="3200" b="1" dirty="0" err="1"/>
              <a:t>Projekt</a:t>
            </a:r>
            <a:r>
              <a:rPr lang="en-US" sz="3200" b="1" dirty="0"/>
              <a:t> IT </a:t>
            </a:r>
            <a:r>
              <a:rPr lang="en-US" sz="3200" b="1" dirty="0" err="1" smtClean="0"/>
              <a:t>Akadémia</a:t>
            </a:r>
            <a:r>
              <a:rPr lang="sk-SK" sz="3200" b="1" dirty="0" smtClean="0"/>
              <a:t> </a:t>
            </a:r>
            <a:r>
              <a:rPr lang="en-US" sz="3200" b="1" dirty="0" smtClean="0"/>
              <a:t>– </a:t>
            </a:r>
            <a:r>
              <a:rPr lang="en-US" sz="3200" b="1" dirty="0" smtClean="0"/>
              <a:t>v</a:t>
            </a:r>
            <a:r>
              <a:rPr lang="sk-SK" sz="3200" b="1" dirty="0" smtClean="0"/>
              <a:t>z</a:t>
            </a:r>
            <a:r>
              <a:rPr lang="en-US" sz="3200" b="1" dirty="0" err="1" smtClean="0"/>
              <a:t>delávanie</a:t>
            </a:r>
            <a:r>
              <a:rPr lang="en-US" sz="3200" b="1" dirty="0" smtClean="0"/>
              <a:t> </a:t>
            </a:r>
            <a:r>
              <a:rPr lang="en-US" sz="3200" b="1" dirty="0"/>
              <a:t>pre 21. </a:t>
            </a:r>
            <a:r>
              <a:rPr lang="en-US" sz="3200" b="1" dirty="0" err="1"/>
              <a:t>storočie</a:t>
            </a:r>
            <a:r>
              <a:rPr lang="en-US" sz="4000" b="1" dirty="0"/>
              <a:t/>
            </a:r>
            <a:br>
              <a:rPr lang="en-US" sz="4000" b="1" dirty="0"/>
            </a:br>
            <a:r>
              <a:rPr lang="sk-SK" sz="2800" b="1" dirty="0" smtClean="0"/>
              <a:t>Aktuálny </a:t>
            </a:r>
            <a:r>
              <a:rPr lang="sk-SK" sz="2800" b="1" dirty="0"/>
              <a:t>stav a ďalšia realizácia aktivít</a:t>
            </a:r>
            <a:endParaRPr lang="sk-SK" sz="2800" dirty="0"/>
          </a:p>
        </p:txBody>
      </p:sp>
    </p:spTree>
    <p:extLst>
      <p:ext uri="{BB962C8B-B14F-4D97-AF65-F5344CB8AC3E}">
        <p14:creationId xmlns:p14="http://schemas.microsoft.com/office/powerpoint/2010/main" val="2829833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1.5.</a:t>
            </a:r>
            <a:endParaRPr lang="sk-SK" sz="3600" b="1" dirty="0">
              <a:solidFill>
                <a:srgbClr val="E46C0A"/>
              </a:solidFill>
            </a:endParaRPr>
          </a:p>
        </p:txBody>
      </p:sp>
      <p:pic>
        <p:nvPicPr>
          <p:cNvPr id="2" name="Obrázok 1"/>
          <p:cNvPicPr>
            <a:picLocks noChangeAspect="1"/>
          </p:cNvPicPr>
          <p:nvPr/>
        </p:nvPicPr>
        <p:blipFill>
          <a:blip r:embed="rId3"/>
          <a:stretch>
            <a:fillRect/>
          </a:stretch>
        </p:blipFill>
        <p:spPr>
          <a:xfrm>
            <a:off x="1605825" y="1295459"/>
            <a:ext cx="5921828" cy="3953574"/>
          </a:xfrm>
          <a:prstGeom prst="rect">
            <a:avLst/>
          </a:prstGeom>
        </p:spPr>
      </p:pic>
    </p:spTree>
    <p:extLst>
      <p:ext uri="{BB962C8B-B14F-4D97-AF65-F5344CB8AC3E}">
        <p14:creationId xmlns:p14="http://schemas.microsoft.com/office/powerpoint/2010/main" val="187364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AKTUÁLNY STAV</a:t>
            </a:r>
            <a:endParaRPr lang="sk-SK" sz="3600" b="1" dirty="0">
              <a:solidFill>
                <a:srgbClr val="E46C0A"/>
              </a:solidFill>
            </a:endParaRPr>
          </a:p>
        </p:txBody>
      </p:sp>
      <p:sp>
        <p:nvSpPr>
          <p:cNvPr id="5123" name="Zástupný symbol obsahu 2"/>
          <p:cNvSpPr>
            <a:spLocks noGrp="1"/>
          </p:cNvSpPr>
          <p:nvPr>
            <p:ph idx="1"/>
          </p:nvPr>
        </p:nvSpPr>
        <p:spPr>
          <a:xfrm>
            <a:off x="183701" y="1748521"/>
            <a:ext cx="8745551" cy="3258907"/>
          </a:xfrm>
        </p:spPr>
        <p:txBody>
          <a:bodyPr/>
          <a:lstStyle/>
          <a:p>
            <a:pPr algn="just">
              <a:spcAft>
                <a:spcPts val="600"/>
              </a:spcAft>
            </a:pPr>
            <a:r>
              <a:rPr lang="sk-SK" sz="1800" dirty="0" smtClean="0">
                <a:ea typeface="Times New Roman" panose="02020603050405020304" pitchFamily="18" charset="0"/>
              </a:rPr>
              <a:t>Pre </a:t>
            </a:r>
            <a:r>
              <a:rPr lang="sk-SK" sz="1800" dirty="0">
                <a:ea typeface="Times New Roman" panose="02020603050405020304" pitchFamily="18" charset="0"/>
              </a:rPr>
              <a:t>vyučovanie 7 predmetov na ZŠ a 10 predmetov na SŠ je k dispozícii </a:t>
            </a:r>
            <a:r>
              <a:rPr lang="sk-SK" sz="1800" b="1" dirty="0">
                <a:ea typeface="Times New Roman" panose="02020603050405020304" pitchFamily="18" charset="0"/>
              </a:rPr>
              <a:t>899 bádateľsky orientovaných inovatívnych metodík,</a:t>
            </a:r>
            <a:r>
              <a:rPr lang="sk-SK" sz="1800" dirty="0">
                <a:ea typeface="Times New Roman" panose="02020603050405020304" pitchFamily="18" charset="0"/>
              </a:rPr>
              <a:t> </a:t>
            </a:r>
            <a:r>
              <a:rPr lang="sk-SK" sz="1800" dirty="0" smtClean="0">
                <a:ea typeface="Times New Roman" panose="02020603050405020304" pitchFamily="18" charset="0"/>
              </a:rPr>
              <a:t>z</a:t>
            </a:r>
            <a:r>
              <a:rPr lang="sk-SK" sz="1800" dirty="0">
                <a:ea typeface="Times New Roman" panose="02020603050405020304" pitchFamily="18" charset="0"/>
              </a:rPr>
              <a:t> nich </a:t>
            </a:r>
            <a:r>
              <a:rPr lang="sk-SK" sz="1800" b="1" dirty="0">
                <a:ea typeface="Times New Roman" panose="02020603050405020304" pitchFamily="18" charset="0"/>
              </a:rPr>
              <a:t>224</a:t>
            </a:r>
            <a:r>
              <a:rPr lang="sk-SK" sz="1800" dirty="0">
                <a:ea typeface="Times New Roman" panose="02020603050405020304" pitchFamily="18" charset="0"/>
              </a:rPr>
              <a:t> bolo pilotne overených v minulom školskom roku, do overovania (cez dohody o vykonaní práce) sa </a:t>
            </a:r>
            <a:r>
              <a:rPr lang="sk-SK" sz="1800" b="1" dirty="0">
                <a:ea typeface="Times New Roman" panose="02020603050405020304" pitchFamily="18" charset="0"/>
              </a:rPr>
              <a:t>aktívne zapojilo 585</a:t>
            </a:r>
            <a:r>
              <a:rPr lang="sk-SK" sz="1800" dirty="0">
                <a:ea typeface="Times New Roman" panose="02020603050405020304" pitchFamily="18" charset="0"/>
              </a:rPr>
              <a:t> </a:t>
            </a:r>
            <a:r>
              <a:rPr lang="sk-SK" sz="1800" dirty="0" smtClean="0">
                <a:ea typeface="Times New Roman" panose="02020603050405020304" pitchFamily="18" charset="0"/>
              </a:rPr>
              <a:t>učiteľov, v tomto školskom roku zatiaľ </a:t>
            </a:r>
            <a:r>
              <a:rPr lang="sk-SK" sz="1800" b="1" dirty="0" smtClean="0">
                <a:ea typeface="Times New Roman" panose="02020603050405020304" pitchFamily="18" charset="0"/>
              </a:rPr>
              <a:t>760</a:t>
            </a:r>
            <a:r>
              <a:rPr lang="sk-SK" sz="1800" dirty="0" smtClean="0">
                <a:ea typeface="Times New Roman" panose="02020603050405020304" pitchFamily="18" charset="0"/>
              </a:rPr>
              <a:t> </a:t>
            </a:r>
            <a:r>
              <a:rPr lang="sk-SK" sz="1800" b="1" dirty="0" smtClean="0">
                <a:ea typeface="Times New Roman" panose="02020603050405020304" pitchFamily="18" charset="0"/>
              </a:rPr>
              <a:t>učiteľov - overovateľov</a:t>
            </a:r>
            <a:r>
              <a:rPr lang="sk-SK" sz="1800" dirty="0" smtClean="0">
                <a:ea typeface="Times New Roman" panose="02020603050405020304" pitchFamily="18" charset="0"/>
              </a:rPr>
              <a:t> a </a:t>
            </a:r>
            <a:r>
              <a:rPr lang="sk-SK" sz="1800" b="1" dirty="0" smtClean="0">
                <a:ea typeface="Times New Roman" panose="02020603050405020304" pitchFamily="18" charset="0"/>
              </a:rPr>
              <a:t>334</a:t>
            </a:r>
            <a:r>
              <a:rPr lang="sk-SK" sz="1800" dirty="0" smtClean="0">
                <a:ea typeface="Times New Roman" panose="02020603050405020304" pitchFamily="18" charset="0"/>
              </a:rPr>
              <a:t> </a:t>
            </a:r>
            <a:r>
              <a:rPr lang="sk-SK" sz="1800" b="1" dirty="0" smtClean="0">
                <a:ea typeface="Times New Roman" panose="02020603050405020304" pitchFamily="18" charset="0"/>
              </a:rPr>
              <a:t>učiteľov – používateľov</a:t>
            </a:r>
            <a:r>
              <a:rPr lang="sk-SK" sz="1800" dirty="0" smtClean="0">
                <a:ea typeface="Times New Roman" panose="02020603050405020304" pitchFamily="18" charset="0"/>
              </a:rPr>
              <a:t>. </a:t>
            </a:r>
            <a:r>
              <a:rPr lang="sk-SK" sz="1800" dirty="0">
                <a:ea typeface="Times New Roman" panose="02020603050405020304" pitchFamily="18" charset="0"/>
              </a:rPr>
              <a:t>Ideálny stav je 1500 / k </a:t>
            </a:r>
            <a:r>
              <a:rPr lang="sk-SK" sz="1800" dirty="0" smtClean="0">
                <a:ea typeface="Times New Roman" panose="02020603050405020304" pitchFamily="18" charset="0"/>
              </a:rPr>
              <a:t>horizontu </a:t>
            </a:r>
            <a:r>
              <a:rPr lang="sk-SK" sz="1800" dirty="0">
                <a:ea typeface="Times New Roman" panose="02020603050405020304" pitchFamily="18" charset="0"/>
              </a:rPr>
              <a:t>3 mesiacov </a:t>
            </a:r>
            <a:r>
              <a:rPr lang="sk-SK" sz="1800" dirty="0" smtClean="0">
                <a:ea typeface="Times New Roman" panose="02020603050405020304" pitchFamily="18" charset="0"/>
              </a:rPr>
              <a:t>plánujeme ešte do </a:t>
            </a:r>
            <a:r>
              <a:rPr lang="sk-SK" sz="1800" dirty="0">
                <a:ea typeface="Times New Roman" panose="02020603050405020304" pitchFamily="18" charset="0"/>
              </a:rPr>
              <a:t>overovania </a:t>
            </a:r>
            <a:r>
              <a:rPr lang="sk-SK" sz="1800" b="1" dirty="0">
                <a:ea typeface="Times New Roman" panose="02020603050405020304" pitchFamily="18" charset="0"/>
              </a:rPr>
              <a:t>zapojiť min. </a:t>
            </a:r>
            <a:r>
              <a:rPr lang="sk-SK" sz="1800" b="1" dirty="0" smtClean="0">
                <a:ea typeface="Times New Roman" panose="02020603050405020304" pitchFamily="18" charset="0"/>
              </a:rPr>
              <a:t>155 </a:t>
            </a:r>
            <a:r>
              <a:rPr lang="sk-SK" sz="1800" b="1" dirty="0">
                <a:ea typeface="Times New Roman" panose="02020603050405020304" pitchFamily="18" charset="0"/>
              </a:rPr>
              <a:t>učiteľov</a:t>
            </a:r>
            <a:r>
              <a:rPr lang="sk-SK" sz="1800" b="1" dirty="0" smtClean="0">
                <a:ea typeface="Times New Roman" panose="02020603050405020304" pitchFamily="18" charset="0"/>
              </a:rPr>
              <a:t>.</a:t>
            </a:r>
          </a:p>
          <a:p>
            <a:pPr algn="just">
              <a:spcAft>
                <a:spcPts val="600"/>
              </a:spcAft>
            </a:pPr>
            <a:r>
              <a:rPr lang="sk-SK" sz="1800" dirty="0">
                <a:ea typeface="Times New Roman" panose="02020603050405020304" pitchFamily="18" charset="0"/>
              </a:rPr>
              <a:t>Na SŠ sa od 1.9.2018 </a:t>
            </a:r>
            <a:r>
              <a:rPr lang="sk-SK" sz="1800" dirty="0" smtClean="0">
                <a:ea typeface="Times New Roman" panose="02020603050405020304" pitchFamily="18" charset="0"/>
              </a:rPr>
              <a:t>začalo </a:t>
            </a:r>
            <a:r>
              <a:rPr lang="sk-SK" sz="1800" dirty="0">
                <a:ea typeface="Times New Roman" panose="02020603050405020304" pitchFamily="18" charset="0"/>
              </a:rPr>
              <a:t>pilotné vyučovanie </a:t>
            </a:r>
            <a:r>
              <a:rPr lang="sk-SK" sz="1800" b="1" dirty="0">
                <a:ea typeface="Times New Roman" panose="02020603050405020304" pitchFamily="18" charset="0"/>
              </a:rPr>
              <a:t>8 nových predmetov v triedach so zameraním na informatiku a 2 nových motivačných predmetov</a:t>
            </a:r>
            <a:r>
              <a:rPr lang="sk-SK" sz="1800" dirty="0">
                <a:ea typeface="Times New Roman" panose="02020603050405020304" pitchFamily="18" charset="0"/>
              </a:rPr>
              <a:t>. K predmetom boli vytvorené potrebné učebné materiály</a:t>
            </a:r>
            <a:r>
              <a:rPr lang="sk-SK" sz="1800" dirty="0" smtClean="0">
                <a:ea typeface="Times New Roman" panose="02020603050405020304" pitchFamily="18" charset="0"/>
              </a:rPr>
              <a:t>.</a:t>
            </a:r>
          </a:p>
          <a:p>
            <a:pPr algn="just">
              <a:spcAft>
                <a:spcPts val="600"/>
              </a:spcAft>
            </a:pPr>
            <a:r>
              <a:rPr lang="sk-SK" sz="1800" dirty="0">
                <a:ea typeface="Times New Roman" panose="02020603050405020304" pitchFamily="18" charset="0"/>
              </a:rPr>
              <a:t>Priebežné výstupy projektu sú ponúkané všetkým ZŠ a SŠ Bratislavského samosprávneho kraja.</a:t>
            </a:r>
          </a:p>
          <a:p>
            <a:pPr algn="just">
              <a:spcAft>
                <a:spcPts val="600"/>
              </a:spcAft>
              <a:buFont typeface="+mj-lt"/>
              <a:buAutoNum type="arabicPeriod"/>
            </a:pPr>
            <a:endParaRPr lang="sk-SK" sz="1800" dirty="0">
              <a:ea typeface="Calibri" panose="020F0502020204030204" pitchFamily="34" charset="0"/>
            </a:endParaRPr>
          </a:p>
          <a:p>
            <a:pPr marL="0" indent="0" algn="just">
              <a:spcAft>
                <a:spcPts val="600"/>
              </a:spcAft>
              <a:buNone/>
            </a:pPr>
            <a:endParaRPr lang="sk-SK" sz="2000" dirty="0">
              <a:ea typeface="Calibri" panose="020F0502020204030204" pitchFamily="34" charset="0"/>
            </a:endParaRPr>
          </a:p>
          <a:p>
            <a:pPr marL="0" lvl="0" indent="0" algn="just">
              <a:spcAft>
                <a:spcPts val="600"/>
              </a:spcAft>
              <a:buNone/>
            </a:pPr>
            <a:endParaRPr lang="sk-SK" sz="2000" dirty="0">
              <a:effectLst/>
              <a:ea typeface="Calibri" panose="020F0502020204030204" pitchFamily="34" charset="0"/>
            </a:endParaRPr>
          </a:p>
        </p:txBody>
      </p:sp>
    </p:spTree>
    <p:extLst>
      <p:ext uri="{BB962C8B-B14F-4D97-AF65-F5344CB8AC3E}">
        <p14:creationId xmlns:p14="http://schemas.microsoft.com/office/powerpoint/2010/main" val="3747103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5" name="BlokTextu 4"/>
          <p:cNvSpPr txBox="1"/>
          <p:nvPr/>
        </p:nvSpPr>
        <p:spPr>
          <a:xfrm>
            <a:off x="545122" y="1444243"/>
            <a:ext cx="8132886" cy="1908215"/>
          </a:xfrm>
          <a:prstGeom prst="rect">
            <a:avLst/>
          </a:prstGeom>
          <a:noFill/>
        </p:spPr>
        <p:txBody>
          <a:bodyPr wrap="square" rtlCol="0">
            <a:spAutoFit/>
          </a:bodyPr>
          <a:lstStyle/>
          <a:p>
            <a:pPr lvl="0"/>
            <a:r>
              <a:rPr lang="sk-SK" sz="2000" dirty="0"/>
              <a:t>Inovácia prírodovedného a technického vzdelávania na ZŠ a SŠ so zameraním na informatiku a </a:t>
            </a:r>
            <a:r>
              <a:rPr lang="sk-SK" sz="2000" dirty="0" smtClean="0"/>
              <a:t>IKT</a:t>
            </a:r>
          </a:p>
          <a:p>
            <a:pPr lvl="0"/>
            <a:endParaRPr lang="sk-SK" sz="2000" dirty="0" smtClean="0"/>
          </a:p>
          <a:p>
            <a:pPr lvl="0"/>
            <a:r>
              <a:rPr lang="sk-SK" sz="2000" dirty="0"/>
              <a:t>- </a:t>
            </a:r>
            <a:r>
              <a:rPr lang="sk-SK" dirty="0"/>
              <a:t>Vytvorenie modelu vzdelávania a prípravy mladých ľudí pre aktuálne a perspektívne potreby vedomostnej spoločnosti a trhu práce so zameraním na informatiku a IKT</a:t>
            </a:r>
          </a:p>
          <a:p>
            <a:pPr lvl="0"/>
            <a:endParaRPr lang="sk-SK" sz="2000" dirty="0"/>
          </a:p>
        </p:txBody>
      </p:sp>
      <p:sp>
        <p:nvSpPr>
          <p:cNvPr id="6"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1.1.</a:t>
            </a:r>
            <a:endParaRPr lang="sk-SK" sz="3600" b="1" dirty="0">
              <a:solidFill>
                <a:srgbClr val="E46C0A"/>
              </a:solidFill>
            </a:endParaRPr>
          </a:p>
        </p:txBody>
      </p:sp>
      <p:sp>
        <p:nvSpPr>
          <p:cNvPr id="2" name="Obdĺžnik 1"/>
          <p:cNvSpPr/>
          <p:nvPr/>
        </p:nvSpPr>
        <p:spPr>
          <a:xfrm>
            <a:off x="545122" y="3305797"/>
            <a:ext cx="8132886" cy="1338828"/>
          </a:xfrm>
          <a:prstGeom prst="rect">
            <a:avLst/>
          </a:prstGeom>
        </p:spPr>
        <p:txBody>
          <a:bodyPr wrap="square">
            <a:spAutoFit/>
          </a:bodyPr>
          <a:lstStyle/>
          <a:p>
            <a:pPr>
              <a:lnSpc>
                <a:spcPct val="150000"/>
              </a:lnSpc>
            </a:pPr>
            <a:r>
              <a:rPr lang="sk-SK" dirty="0" smtClean="0"/>
              <a:t>A. Inovácia </a:t>
            </a:r>
            <a:r>
              <a:rPr lang="sk-SK" dirty="0"/>
              <a:t>výučby matematiky, informatiky, prírodovedných a odborných predmetov</a:t>
            </a:r>
          </a:p>
          <a:p>
            <a:pPr>
              <a:lnSpc>
                <a:spcPct val="150000"/>
              </a:lnSpc>
            </a:pPr>
            <a:r>
              <a:rPr lang="sk-SK" dirty="0" smtClean="0"/>
              <a:t>B. Model </a:t>
            </a:r>
            <a:r>
              <a:rPr lang="sk-SK" dirty="0"/>
              <a:t>špeciálnej triedy so zameraním na informatiku</a:t>
            </a:r>
          </a:p>
          <a:p>
            <a:pPr>
              <a:lnSpc>
                <a:spcPct val="150000"/>
              </a:lnSpc>
            </a:pPr>
            <a:r>
              <a:rPr lang="sk-SK" dirty="0" smtClean="0"/>
              <a:t>C. Motivačné </a:t>
            </a:r>
            <a:r>
              <a:rPr lang="sk-SK" dirty="0"/>
              <a:t>predmety</a:t>
            </a:r>
          </a:p>
        </p:txBody>
      </p:sp>
    </p:spTree>
    <p:extLst>
      <p:ext uri="{BB962C8B-B14F-4D97-AF65-F5344CB8AC3E}">
        <p14:creationId xmlns:p14="http://schemas.microsoft.com/office/powerpoint/2010/main" val="1015244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5" name="BlokTextu 4"/>
          <p:cNvSpPr txBox="1"/>
          <p:nvPr/>
        </p:nvSpPr>
        <p:spPr>
          <a:xfrm>
            <a:off x="770593" y="2090356"/>
            <a:ext cx="7592292" cy="2308324"/>
          </a:xfrm>
          <a:prstGeom prst="rect">
            <a:avLst/>
          </a:prstGeom>
          <a:noFill/>
        </p:spPr>
        <p:txBody>
          <a:bodyPr wrap="square" rtlCol="0">
            <a:spAutoFit/>
          </a:bodyPr>
          <a:lstStyle/>
          <a:p>
            <a:r>
              <a:rPr lang="sk-SK" sz="2000" b="1" i="1" dirty="0" smtClean="0"/>
              <a:t>Vytváranie priamych </a:t>
            </a:r>
            <a:r>
              <a:rPr lang="sk-SK" sz="2000" b="1" i="1" dirty="0"/>
              <a:t>väzieb Partnerskej školy s </a:t>
            </a:r>
            <a:r>
              <a:rPr lang="sk-SK" sz="2000" b="1" i="1" dirty="0" smtClean="0"/>
              <a:t>IT firmami </a:t>
            </a:r>
            <a:r>
              <a:rPr lang="sk-SK" sz="2000" b="1" i="1" dirty="0"/>
              <a:t>a lokálne </a:t>
            </a:r>
            <a:r>
              <a:rPr lang="sk-SK" sz="2000" b="1" i="1" dirty="0" smtClean="0"/>
              <a:t>partnerstvá </a:t>
            </a:r>
            <a:r>
              <a:rPr lang="sk-SK" sz="2000" b="1" i="1" dirty="0"/>
              <a:t>so základnými školami a IT firmami pre realizáciu vybraných aktivít</a:t>
            </a:r>
            <a:r>
              <a:rPr lang="sk-SK" sz="2000" b="1" i="1" dirty="0" smtClean="0"/>
              <a:t>.</a:t>
            </a:r>
          </a:p>
          <a:p>
            <a:pPr marL="342900" indent="-342900">
              <a:buFont typeface="Arial" panose="020B0604020202020204" pitchFamily="34" charset="0"/>
              <a:buChar char="•"/>
            </a:pPr>
            <a:r>
              <a:rPr lang="sk-SK" sz="2000" i="1" dirty="0" smtClean="0"/>
              <a:t>Prvé vzniknuté partnerstvá SPŠE Prešov</a:t>
            </a:r>
          </a:p>
          <a:p>
            <a:pPr marL="342900" indent="-342900">
              <a:buFont typeface="Arial" panose="020B0604020202020204" pitchFamily="34" charset="0"/>
              <a:buChar char="•"/>
            </a:pPr>
            <a:r>
              <a:rPr lang="sk-SK" sz="2000" i="1" dirty="0" smtClean="0"/>
              <a:t>Príprava ďalších partnerstiev medzi ZŠ a SŠ a firmami</a:t>
            </a:r>
          </a:p>
          <a:p>
            <a:pPr marL="342900" indent="-342900">
              <a:buFont typeface="Arial" panose="020B0604020202020204" pitchFamily="34" charset="0"/>
              <a:buChar char="•"/>
            </a:pPr>
            <a:endParaRPr lang="sk-SK" sz="2000" b="1" i="1" dirty="0"/>
          </a:p>
          <a:p>
            <a:pPr marL="342900" indent="-342900">
              <a:buFont typeface="+mj-lt"/>
              <a:buAutoNum type="arabicPeriod"/>
            </a:pPr>
            <a:endParaRPr lang="sk-SK" sz="1200" dirty="0" smtClean="0"/>
          </a:p>
          <a:p>
            <a:pPr marL="342900" indent="-342900">
              <a:buFont typeface="+mj-lt"/>
              <a:buAutoNum type="arabicPeriod"/>
            </a:pPr>
            <a:endParaRPr lang="sk-SK" sz="1200" dirty="0"/>
          </a:p>
        </p:txBody>
      </p:sp>
      <p:sp>
        <p:nvSpPr>
          <p:cNvPr id="8" name="Nadpis 1"/>
          <p:cNvSpPr txBox="1">
            <a:spLocks/>
          </p:cNvSpPr>
          <p:nvPr/>
        </p:nvSpPr>
        <p:spPr>
          <a:xfrm>
            <a:off x="3221179" y="352152"/>
            <a:ext cx="5708073" cy="58302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sk-SK" sz="3600" b="1" smtClean="0">
                <a:solidFill>
                  <a:srgbClr val="E46C0A"/>
                </a:solidFill>
              </a:rPr>
              <a:t>PODAKTIVITA 1.5.</a:t>
            </a:r>
            <a:endParaRPr lang="sk-SK" sz="3600" b="1" dirty="0">
              <a:solidFill>
                <a:srgbClr val="E46C0A"/>
              </a:solidFill>
            </a:endParaRPr>
          </a:p>
        </p:txBody>
      </p:sp>
    </p:spTree>
    <p:extLst>
      <p:ext uri="{BB962C8B-B14F-4D97-AF65-F5344CB8AC3E}">
        <p14:creationId xmlns:p14="http://schemas.microsoft.com/office/powerpoint/2010/main" val="3721115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65462" y="818709"/>
            <a:ext cx="8879743" cy="5760640"/>
          </a:xfrm>
        </p:spPr>
        <p:txBody>
          <a:bodyPr/>
          <a:lstStyle/>
          <a:p>
            <a:pPr lvl="0" algn="just">
              <a:spcAft>
                <a:spcPts val="600"/>
              </a:spcAft>
              <a:buFont typeface="+mj-lt"/>
              <a:buAutoNum type="arabicPeriod" startAt="6"/>
            </a:pPr>
            <a:endParaRPr lang="sk-SK" sz="2000" dirty="0" smtClean="0">
              <a:ea typeface="Times New Roman" panose="02020603050405020304" pitchFamily="18" charset="0"/>
            </a:endParaRPr>
          </a:p>
          <a:p>
            <a:pPr algn="just">
              <a:spcAft>
                <a:spcPts val="600"/>
              </a:spcAft>
              <a:buFont typeface="+mj-lt"/>
              <a:buAutoNum type="arabicPeriod" startAt="4"/>
            </a:pPr>
            <a:r>
              <a:rPr lang="sk-SK" sz="1800" dirty="0">
                <a:ea typeface="Times New Roman" panose="02020603050405020304" pitchFamily="18" charset="0"/>
              </a:rPr>
              <a:t>Do </a:t>
            </a:r>
            <a:r>
              <a:rPr lang="sk-SK" sz="1800" b="1" dirty="0">
                <a:ea typeface="Times New Roman" panose="02020603050405020304" pitchFamily="18" charset="0"/>
              </a:rPr>
              <a:t>kontinuálneho vzdelávania </a:t>
            </a:r>
            <a:r>
              <a:rPr lang="sk-SK" sz="1800" dirty="0">
                <a:ea typeface="Times New Roman" panose="02020603050405020304" pitchFamily="18" charset="0"/>
              </a:rPr>
              <a:t>učiteľov ZŠ a SŠ v 28 akreditovaných vzdelávacích programoch sa doteraz zapojilo </a:t>
            </a:r>
            <a:r>
              <a:rPr lang="sk-SK" sz="1800" b="1" dirty="0" smtClean="0">
                <a:ea typeface="Times New Roman" panose="02020603050405020304" pitchFamily="18" charset="0"/>
              </a:rPr>
              <a:t>1644 </a:t>
            </a:r>
            <a:r>
              <a:rPr lang="sk-SK" sz="1800" b="1" dirty="0">
                <a:ea typeface="Times New Roman" panose="02020603050405020304" pitchFamily="18" charset="0"/>
              </a:rPr>
              <a:t>účastníkov </a:t>
            </a:r>
            <a:r>
              <a:rPr lang="sk-SK" sz="1800" b="1" dirty="0" smtClean="0">
                <a:ea typeface="Times New Roman" panose="02020603050405020304" pitchFamily="18" charset="0"/>
              </a:rPr>
              <a:t>(903 zo ZŠ) </a:t>
            </a:r>
            <a:r>
              <a:rPr lang="sk-SK" sz="1800" dirty="0" smtClean="0">
                <a:ea typeface="Times New Roman" panose="02020603050405020304" pitchFamily="18" charset="0"/>
              </a:rPr>
              <a:t>(</a:t>
            </a:r>
            <a:r>
              <a:rPr lang="sk-SK" sz="1800" dirty="0">
                <a:ea typeface="Times New Roman" panose="02020603050405020304" pitchFamily="18" charset="0"/>
              </a:rPr>
              <a:t>jeden učiteľ môže byť účastníkom viacerých programov). Celkovo je kapacita projektu nastavená na min. 5000 účastníkov. V tomto školskom roku potrebujeme do vzdelávania zapojiť min. </a:t>
            </a:r>
            <a:r>
              <a:rPr lang="sk-SK" sz="1800" b="1" dirty="0">
                <a:ea typeface="Times New Roman" panose="02020603050405020304" pitchFamily="18" charset="0"/>
              </a:rPr>
              <a:t>2000 učiteľov</a:t>
            </a:r>
            <a:r>
              <a:rPr lang="sk-SK" sz="1800" dirty="0">
                <a:ea typeface="Times New Roman" panose="02020603050405020304" pitchFamily="18" charset="0"/>
              </a:rPr>
              <a:t>.</a:t>
            </a:r>
          </a:p>
          <a:p>
            <a:pPr lvl="0" algn="just">
              <a:spcAft>
                <a:spcPts val="600"/>
              </a:spcAft>
              <a:buFont typeface="+mj-lt"/>
              <a:buAutoNum type="arabicPeriod" startAt="4"/>
            </a:pPr>
            <a:r>
              <a:rPr lang="sk-SK" sz="1800" dirty="0" smtClean="0">
                <a:ea typeface="Times New Roman" panose="02020603050405020304" pitchFamily="18" charset="0"/>
              </a:rPr>
              <a:t>Letné </a:t>
            </a:r>
            <a:r>
              <a:rPr lang="sk-SK" sz="1800" dirty="0">
                <a:ea typeface="Times New Roman" panose="02020603050405020304" pitchFamily="18" charset="0"/>
              </a:rPr>
              <a:t>stáže v IT firmách absolvovalo </a:t>
            </a:r>
            <a:r>
              <a:rPr lang="sk-SK" sz="1800" b="1" dirty="0">
                <a:ea typeface="Times New Roman" panose="02020603050405020304" pitchFamily="18" charset="0"/>
              </a:rPr>
              <a:t>10</a:t>
            </a:r>
            <a:r>
              <a:rPr lang="sk-SK" sz="1800" dirty="0">
                <a:ea typeface="Times New Roman" panose="02020603050405020304" pitchFamily="18" charset="0"/>
              </a:rPr>
              <a:t> stredoškolských učiteľov informatiky zo </a:t>
            </a:r>
            <a:r>
              <a:rPr lang="sk-SK" sz="1800" b="1" dirty="0">
                <a:ea typeface="Times New Roman" panose="02020603050405020304" pitchFamily="18" charset="0"/>
              </a:rPr>
              <a:t>40</a:t>
            </a:r>
            <a:r>
              <a:rPr lang="sk-SK" sz="1800" dirty="0">
                <a:ea typeface="Times New Roman" panose="02020603050405020304" pitchFamily="18" charset="0"/>
              </a:rPr>
              <a:t> plánovaných</a:t>
            </a:r>
            <a:r>
              <a:rPr lang="sk-SK" sz="1800" dirty="0" smtClean="0">
                <a:ea typeface="Times New Roman" panose="02020603050405020304" pitchFamily="18" charset="0"/>
              </a:rPr>
              <a:t>.</a:t>
            </a:r>
            <a:endParaRPr lang="sk-SK" sz="1800" dirty="0">
              <a:ea typeface="Calibri" panose="020F0502020204030204" pitchFamily="34" charset="0"/>
            </a:endParaRPr>
          </a:p>
          <a:p>
            <a:pPr lvl="0" algn="just">
              <a:spcAft>
                <a:spcPts val="600"/>
              </a:spcAft>
              <a:buFont typeface="+mj-lt"/>
              <a:buAutoNum type="arabicPeriod" startAt="4"/>
            </a:pPr>
            <a:r>
              <a:rPr lang="sk-SK" sz="1800" dirty="0">
                <a:ea typeface="Times New Roman" panose="02020603050405020304" pitchFamily="18" charset="0"/>
              </a:rPr>
              <a:t>V rámci rozvoja digitálnej gramotnosti sa do získania </a:t>
            </a:r>
            <a:r>
              <a:rPr lang="sk-SK" sz="1800" b="1" dirty="0" smtClean="0">
                <a:ea typeface="Times New Roman" panose="02020603050405020304" pitchFamily="18" charset="0"/>
              </a:rPr>
              <a:t>medzinárodného certifikátu </a:t>
            </a:r>
            <a:r>
              <a:rPr lang="sk-SK" sz="1800" b="1" dirty="0">
                <a:ea typeface="Times New Roman" panose="02020603050405020304" pitchFamily="18" charset="0"/>
              </a:rPr>
              <a:t>ECDL </a:t>
            </a:r>
            <a:r>
              <a:rPr lang="sk-SK" sz="1800" dirty="0">
                <a:ea typeface="Times New Roman" panose="02020603050405020304" pitchFamily="18" charset="0"/>
              </a:rPr>
              <a:t>doteraz zapojilo </a:t>
            </a:r>
            <a:r>
              <a:rPr lang="sk-SK" sz="1800" dirty="0" smtClean="0">
                <a:ea typeface="Times New Roman" panose="02020603050405020304" pitchFamily="18" charset="0"/>
              </a:rPr>
              <a:t>k 12/2018 - </a:t>
            </a:r>
            <a:r>
              <a:rPr lang="sk-SK" sz="1800" b="1" dirty="0" smtClean="0">
                <a:ea typeface="Times New Roman" panose="02020603050405020304" pitchFamily="18" charset="0"/>
              </a:rPr>
              <a:t>385 </a:t>
            </a:r>
            <a:r>
              <a:rPr lang="sk-SK" sz="1800" b="1" dirty="0">
                <a:ea typeface="Times New Roman" panose="02020603050405020304" pitchFamily="18" charset="0"/>
              </a:rPr>
              <a:t>učiteľov SŠ a </a:t>
            </a:r>
            <a:r>
              <a:rPr lang="sk-SK" sz="1800" b="1" dirty="0" smtClean="0">
                <a:ea typeface="Times New Roman" panose="02020603050405020304" pitchFamily="18" charset="0"/>
              </a:rPr>
              <a:t>1951 </a:t>
            </a:r>
            <a:r>
              <a:rPr lang="sk-SK" sz="1800" b="1" dirty="0">
                <a:ea typeface="Times New Roman" panose="02020603050405020304" pitchFamily="18" charset="0"/>
              </a:rPr>
              <a:t>žiakov SŠ</a:t>
            </a:r>
            <a:r>
              <a:rPr lang="sk-SK" sz="1800" dirty="0">
                <a:ea typeface="Times New Roman" panose="02020603050405020304" pitchFamily="18" charset="0"/>
              </a:rPr>
              <a:t>. Kapacita projektu je </a:t>
            </a:r>
            <a:r>
              <a:rPr lang="sk-SK" sz="1800" b="1" dirty="0">
                <a:ea typeface="Times New Roman" panose="02020603050405020304" pitchFamily="18" charset="0"/>
              </a:rPr>
              <a:t>spolu </a:t>
            </a:r>
            <a:r>
              <a:rPr lang="sk-SK" sz="1800" b="1" dirty="0" smtClean="0">
                <a:ea typeface="Times New Roman" panose="02020603050405020304" pitchFamily="18" charset="0"/>
              </a:rPr>
              <a:t>9000 </a:t>
            </a:r>
            <a:r>
              <a:rPr lang="sk-SK" sz="1800" b="1" dirty="0">
                <a:ea typeface="Times New Roman" panose="02020603050405020304" pitchFamily="18" charset="0"/>
              </a:rPr>
              <a:t>absolventov</a:t>
            </a:r>
            <a:r>
              <a:rPr lang="sk-SK" sz="1800" dirty="0">
                <a:ea typeface="Times New Roman" panose="02020603050405020304" pitchFamily="18" charset="0"/>
              </a:rPr>
              <a:t> (6500 </a:t>
            </a:r>
            <a:r>
              <a:rPr lang="sk-SK" sz="1800" dirty="0" smtClean="0">
                <a:ea typeface="Times New Roman" panose="02020603050405020304" pitchFamily="18" charset="0"/>
              </a:rPr>
              <a:t>žiakov SŠ </a:t>
            </a:r>
            <a:r>
              <a:rPr lang="sk-SK" sz="1800" dirty="0">
                <a:ea typeface="Times New Roman" panose="02020603050405020304" pitchFamily="18" charset="0"/>
              </a:rPr>
              <a:t>a 500 učiteľov </a:t>
            </a:r>
            <a:r>
              <a:rPr lang="sk-SK" sz="1800" dirty="0" smtClean="0">
                <a:ea typeface="Times New Roman" panose="02020603050405020304" pitchFamily="18" charset="0"/>
              </a:rPr>
              <a:t>SŠ, 2000 študentov VŠ). K</a:t>
            </a:r>
            <a:r>
              <a:rPr lang="sk-SK" sz="1800" dirty="0">
                <a:ea typeface="Times New Roman" panose="02020603050405020304" pitchFamily="18" charset="0"/>
              </a:rPr>
              <a:t> príprave na vzdelávanie ECDL boli vytvorené učebné materiály pre </a:t>
            </a:r>
            <a:r>
              <a:rPr lang="sk-SK" sz="1800" b="1" dirty="0">
                <a:ea typeface="Times New Roman" panose="02020603050405020304" pitchFamily="18" charset="0"/>
                <a:hlinkClick r:id="rId3" action="ppaction://hlinkfile"/>
              </a:rPr>
              <a:t>8 modulov</a:t>
            </a:r>
            <a:r>
              <a:rPr lang="sk-SK" sz="1800" dirty="0">
                <a:ea typeface="Times New Roman" panose="02020603050405020304" pitchFamily="18" charset="0"/>
              </a:rPr>
              <a:t>. </a:t>
            </a:r>
            <a:endParaRPr lang="sk-SK" sz="1800" dirty="0">
              <a:ea typeface="Calibri" panose="020F0502020204030204" pitchFamily="34" charset="0"/>
            </a:endParaRPr>
          </a:p>
          <a:p>
            <a:pPr algn="just">
              <a:spcAft>
                <a:spcPts val="600"/>
              </a:spcAft>
              <a:buFont typeface="+mj-lt"/>
              <a:buAutoNum type="arabicPeriod" startAt="4"/>
            </a:pPr>
            <a:r>
              <a:rPr lang="sk-SK" sz="1800" dirty="0">
                <a:ea typeface="Times New Roman" panose="02020603050405020304" pitchFamily="18" charset="0"/>
              </a:rPr>
              <a:t>V rámci osobnostného rozvoja a komunikačných kompetencií za účelom získania </a:t>
            </a:r>
            <a:r>
              <a:rPr lang="sk-SK" sz="1800" b="1" dirty="0" smtClean="0">
                <a:ea typeface="Times New Roman" panose="02020603050405020304" pitchFamily="18" charset="0"/>
              </a:rPr>
              <a:t>medzinárodného</a:t>
            </a:r>
            <a:r>
              <a:rPr lang="sk-SK" sz="1800" dirty="0" smtClean="0">
                <a:ea typeface="Times New Roman" panose="02020603050405020304" pitchFamily="18" charset="0"/>
              </a:rPr>
              <a:t> </a:t>
            </a:r>
            <a:r>
              <a:rPr lang="sk-SK" sz="1800" b="1" dirty="0" smtClean="0">
                <a:ea typeface="Times New Roman" panose="02020603050405020304" pitchFamily="18" charset="0"/>
              </a:rPr>
              <a:t>certifikátu </a:t>
            </a:r>
            <a:r>
              <a:rPr lang="sk-SK" sz="1800" b="1" dirty="0">
                <a:ea typeface="Times New Roman" panose="02020603050405020304" pitchFamily="18" charset="0"/>
              </a:rPr>
              <a:t>ECo-C</a:t>
            </a:r>
            <a:r>
              <a:rPr lang="sk-SK" sz="1800" dirty="0">
                <a:ea typeface="Times New Roman" panose="02020603050405020304" pitchFamily="18" charset="0"/>
              </a:rPr>
              <a:t>® plánujeme zapojiť v tomto školskom roku </a:t>
            </a:r>
            <a:r>
              <a:rPr lang="sk-SK" sz="1800" b="1" dirty="0">
                <a:ea typeface="Times New Roman" panose="02020603050405020304" pitchFamily="18" charset="0"/>
              </a:rPr>
              <a:t>80 učiteľov SŠ </a:t>
            </a:r>
            <a:r>
              <a:rPr lang="sk-SK" sz="1800" dirty="0">
                <a:ea typeface="Times New Roman" panose="02020603050405020304" pitchFamily="18" charset="0"/>
              </a:rPr>
              <a:t>a </a:t>
            </a:r>
            <a:r>
              <a:rPr lang="sk-SK" sz="1800" b="1" dirty="0" smtClean="0">
                <a:ea typeface="Times New Roman" panose="02020603050405020304" pitchFamily="18" charset="0"/>
              </a:rPr>
              <a:t>150 </a:t>
            </a:r>
            <a:r>
              <a:rPr lang="sk-SK" sz="1800" b="1" dirty="0">
                <a:ea typeface="Times New Roman" panose="02020603050405020304" pitchFamily="18" charset="0"/>
              </a:rPr>
              <a:t>žiakov SŠ</a:t>
            </a:r>
            <a:r>
              <a:rPr lang="sk-SK" sz="1800" dirty="0">
                <a:ea typeface="Times New Roman" panose="02020603050405020304" pitchFamily="18" charset="0"/>
              </a:rPr>
              <a:t>. Kapacita projektu je spolu </a:t>
            </a:r>
            <a:r>
              <a:rPr lang="sk-SK" sz="1800" b="1" dirty="0" smtClean="0">
                <a:ea typeface="Times New Roman" panose="02020603050405020304" pitchFamily="18" charset="0"/>
              </a:rPr>
              <a:t>700 </a:t>
            </a:r>
            <a:r>
              <a:rPr lang="sk-SK" sz="1800" b="1" dirty="0">
                <a:ea typeface="Times New Roman" panose="02020603050405020304" pitchFamily="18" charset="0"/>
              </a:rPr>
              <a:t>absolventov </a:t>
            </a:r>
            <a:r>
              <a:rPr lang="sk-SK" sz="1800" dirty="0" smtClean="0">
                <a:ea typeface="Times New Roman" panose="02020603050405020304" pitchFamily="18" charset="0"/>
              </a:rPr>
              <a:t>(200 žiakov SŠ, 100 učiteľov SŠ a 400 študentov VŠ). </a:t>
            </a:r>
            <a:endParaRPr lang="sk-SK" sz="1800" dirty="0">
              <a:ea typeface="Times New Roman" panose="02020603050405020304" pitchFamily="18" charset="0"/>
            </a:endParaRPr>
          </a:p>
          <a:p>
            <a:pPr marL="0" lvl="0" indent="0" algn="just">
              <a:spcAft>
                <a:spcPts val="600"/>
              </a:spcAft>
              <a:buNone/>
            </a:pPr>
            <a:endParaRPr lang="sk-SK" sz="2000" dirty="0">
              <a:effectLst/>
              <a:ea typeface="Calibri" panose="020F0502020204030204" pitchFamily="34" charset="0"/>
            </a:endParaRPr>
          </a:p>
        </p:txBody>
      </p:sp>
      <p:sp>
        <p:nvSpPr>
          <p:cNvPr id="6" name="Nadpis 1"/>
          <p:cNvSpPr txBox="1">
            <a:spLocks/>
          </p:cNvSpPr>
          <p:nvPr/>
        </p:nvSpPr>
        <p:spPr>
          <a:xfrm>
            <a:off x="3221179" y="352152"/>
            <a:ext cx="5708073" cy="58302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sk-SK" sz="3600" b="1" dirty="0" smtClean="0">
                <a:solidFill>
                  <a:srgbClr val="E46C0A"/>
                </a:solidFill>
              </a:rPr>
              <a:t>AKTUÁLNY STAV</a:t>
            </a:r>
            <a:endParaRPr lang="sk-SK" sz="3600" b="1" dirty="0">
              <a:solidFill>
                <a:srgbClr val="E46C0A"/>
              </a:solidFill>
            </a:endParaRPr>
          </a:p>
        </p:txBody>
      </p:sp>
    </p:spTree>
    <p:extLst>
      <p:ext uri="{BB962C8B-B14F-4D97-AF65-F5344CB8AC3E}">
        <p14:creationId xmlns:p14="http://schemas.microsoft.com/office/powerpoint/2010/main" val="3033868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1.2.</a:t>
            </a:r>
            <a:endParaRPr lang="sk-SK" sz="3600" b="1" dirty="0">
              <a:solidFill>
                <a:srgbClr val="E46C0A"/>
              </a:solidFill>
            </a:endParaRPr>
          </a:p>
        </p:txBody>
      </p:sp>
      <p:sp>
        <p:nvSpPr>
          <p:cNvPr id="6" name="Obdĺžnik 5"/>
          <p:cNvSpPr/>
          <p:nvPr/>
        </p:nvSpPr>
        <p:spPr>
          <a:xfrm>
            <a:off x="4396231" y="5000093"/>
            <a:ext cx="4345677" cy="369332"/>
          </a:xfrm>
          <a:prstGeom prst="rect">
            <a:avLst/>
          </a:prstGeom>
        </p:spPr>
        <p:txBody>
          <a:bodyPr wrap="none">
            <a:spAutoFit/>
          </a:bodyPr>
          <a:lstStyle/>
          <a:p>
            <a:r>
              <a:rPr lang="sk-SK" dirty="0">
                <a:hlinkClick r:id="rId3"/>
              </a:rPr>
              <a:t>http://itakademia.sk/formalne-vzdelavanie</a:t>
            </a:r>
            <a:r>
              <a:rPr lang="sk-SK" dirty="0" smtClean="0">
                <a:hlinkClick r:id="rId3"/>
              </a:rPr>
              <a:t>/</a:t>
            </a:r>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1642947354"/>
              </p:ext>
            </p:extLst>
          </p:nvPr>
        </p:nvGraphicFramePr>
        <p:xfrm>
          <a:off x="669056" y="1377385"/>
          <a:ext cx="7262370" cy="3522432"/>
        </p:xfrm>
        <a:graphic>
          <a:graphicData uri="http://schemas.openxmlformats.org/drawingml/2006/table">
            <a:tbl>
              <a:tblPr firstRow="1" bandRow="1">
                <a:tableStyleId>{5C22544A-7EE6-4342-B048-85BDC9FD1C3A}</a:tableStyleId>
              </a:tblPr>
              <a:tblGrid>
                <a:gridCol w="7262370">
                  <a:extLst>
                    <a:ext uri="{9D8B030D-6E8A-4147-A177-3AD203B41FA5}">
                      <a16:colId xmlns:a16="http://schemas.microsoft.com/office/drawing/2014/main" val="3172715185"/>
                    </a:ext>
                  </a:extLst>
                </a:gridCol>
              </a:tblGrid>
              <a:tr h="440304">
                <a:tc>
                  <a:txBody>
                    <a:bodyPr/>
                    <a:lstStyle/>
                    <a:p>
                      <a:pPr algn="l" fontAlgn="b"/>
                      <a:r>
                        <a:rPr lang="sk-SK" sz="2000" b="1" i="0" u="none" strike="noStrike" dirty="0" smtClean="0">
                          <a:solidFill>
                            <a:schemeClr val="bg1"/>
                          </a:solidFill>
                          <a:effectLst/>
                          <a:latin typeface="Calibri" panose="020F0502020204030204" pitchFamily="34" charset="0"/>
                        </a:rPr>
                        <a:t>Poskytované vzdelávanie - ŠVS MI, ŠVS LM, ŠVS BB, ŠVS PN</a:t>
                      </a:r>
                      <a:endParaRPr lang="sk-SK"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5662381"/>
                  </a:ext>
                </a:extLst>
              </a:tr>
              <a:tr h="440304">
                <a:tc>
                  <a:txBody>
                    <a:bodyPr/>
                    <a:lstStyle/>
                    <a:p>
                      <a:pPr algn="l" fontAlgn="b"/>
                      <a:r>
                        <a:rPr lang="sk-SK" sz="1600" b="0" i="0" u="none" strike="noStrike" dirty="0">
                          <a:solidFill>
                            <a:srgbClr val="000000"/>
                          </a:solidFill>
                          <a:effectLst/>
                          <a:latin typeface="Calibri" panose="020F0502020204030204" pitchFamily="34" charset="0"/>
                        </a:rPr>
                        <a:t>Programovanie v jazyku Scratch </a:t>
                      </a:r>
                    </a:p>
                  </a:txBody>
                  <a:tcPr marL="9525" marR="9525" marT="9525" marB="0" anchor="b"/>
                </a:tc>
                <a:extLst>
                  <a:ext uri="{0D108BD9-81ED-4DB2-BD59-A6C34878D82A}">
                    <a16:rowId xmlns:a16="http://schemas.microsoft.com/office/drawing/2014/main" val="2192364722"/>
                  </a:ext>
                </a:extLst>
              </a:tr>
              <a:tr h="440304">
                <a:tc>
                  <a:txBody>
                    <a:bodyPr/>
                    <a:lstStyle/>
                    <a:p>
                      <a:pPr algn="l" fontAlgn="b"/>
                      <a:r>
                        <a:rPr lang="sk-SK" sz="1600" b="0" i="0" u="none" strike="noStrike" dirty="0">
                          <a:solidFill>
                            <a:srgbClr val="000000"/>
                          </a:solidFill>
                          <a:effectLst/>
                          <a:latin typeface="Calibri" panose="020F0502020204030204" pitchFamily="34" charset="0"/>
                        </a:rPr>
                        <a:t>Tvorba testov a učebných podkladov k vyučovacej hodine pomocou IKT na ZŠ </a:t>
                      </a:r>
                    </a:p>
                  </a:txBody>
                  <a:tcPr marL="9525" marR="9525" marT="9525" marB="0" anchor="b"/>
                </a:tc>
                <a:extLst>
                  <a:ext uri="{0D108BD9-81ED-4DB2-BD59-A6C34878D82A}">
                    <a16:rowId xmlns:a16="http://schemas.microsoft.com/office/drawing/2014/main" val="727162638"/>
                  </a:ext>
                </a:extLst>
              </a:tr>
              <a:tr h="440304">
                <a:tc>
                  <a:txBody>
                    <a:bodyPr/>
                    <a:lstStyle/>
                    <a:p>
                      <a:pPr algn="l" fontAlgn="b"/>
                      <a:r>
                        <a:rPr lang="sk-SK" sz="1600" b="0" i="0" u="none" strike="noStrike">
                          <a:solidFill>
                            <a:srgbClr val="000000"/>
                          </a:solidFill>
                          <a:effectLst/>
                          <a:latin typeface="Calibri" panose="020F0502020204030204" pitchFamily="34" charset="0"/>
                        </a:rPr>
                        <a:t>Využívanie IKT na 2. stupni základných škôl </a:t>
                      </a:r>
                    </a:p>
                  </a:txBody>
                  <a:tcPr marL="9525" marR="9525" marT="9525" marB="0" anchor="b"/>
                </a:tc>
                <a:extLst>
                  <a:ext uri="{0D108BD9-81ED-4DB2-BD59-A6C34878D82A}">
                    <a16:rowId xmlns:a16="http://schemas.microsoft.com/office/drawing/2014/main" val="1306939399"/>
                  </a:ext>
                </a:extLst>
              </a:tr>
              <a:tr h="440304">
                <a:tc>
                  <a:txBody>
                    <a:bodyPr/>
                    <a:lstStyle/>
                    <a:p>
                      <a:pPr algn="l" fontAlgn="b"/>
                      <a:r>
                        <a:rPr lang="sk-SK" sz="1600" b="0" i="0" u="none" strike="noStrike">
                          <a:solidFill>
                            <a:srgbClr val="000000"/>
                          </a:solidFill>
                          <a:effectLst/>
                          <a:latin typeface="Calibri" panose="020F0502020204030204" pitchFamily="34" charset="0"/>
                        </a:rPr>
                        <a:t>Tvorba webovej stránky a jej využitie v edukačnom procese </a:t>
                      </a:r>
                    </a:p>
                  </a:txBody>
                  <a:tcPr marL="9525" marR="9525" marT="9525" marB="0" anchor="b"/>
                </a:tc>
                <a:extLst>
                  <a:ext uri="{0D108BD9-81ED-4DB2-BD59-A6C34878D82A}">
                    <a16:rowId xmlns:a16="http://schemas.microsoft.com/office/drawing/2014/main" val="3803014606"/>
                  </a:ext>
                </a:extLst>
              </a:tr>
              <a:tr h="440304">
                <a:tc>
                  <a:txBody>
                    <a:bodyPr/>
                    <a:lstStyle/>
                    <a:p>
                      <a:pPr algn="l" fontAlgn="b"/>
                      <a:r>
                        <a:rPr lang="sk-SK" sz="1600" b="0" i="0" u="none" strike="noStrike">
                          <a:solidFill>
                            <a:srgbClr val="000000"/>
                          </a:solidFill>
                          <a:effectLst/>
                          <a:latin typeface="Calibri" panose="020F0502020204030204" pitchFamily="34" charset="0"/>
                        </a:rPr>
                        <a:t>Cloudové riešenia a ich využitie vo vyučovacom procese </a:t>
                      </a:r>
                    </a:p>
                  </a:txBody>
                  <a:tcPr marL="9525" marR="9525" marT="9525" marB="0" anchor="b"/>
                </a:tc>
                <a:extLst>
                  <a:ext uri="{0D108BD9-81ED-4DB2-BD59-A6C34878D82A}">
                    <a16:rowId xmlns:a16="http://schemas.microsoft.com/office/drawing/2014/main" val="3217347379"/>
                  </a:ext>
                </a:extLst>
              </a:tr>
              <a:tr h="440304">
                <a:tc>
                  <a:txBody>
                    <a:bodyPr/>
                    <a:lstStyle/>
                    <a:p>
                      <a:pPr algn="l" fontAlgn="b"/>
                      <a:r>
                        <a:rPr lang="sk-SK" sz="1600" b="0" i="0" u="none" strike="noStrike">
                          <a:solidFill>
                            <a:srgbClr val="000000"/>
                          </a:solidFill>
                          <a:effectLst/>
                          <a:latin typeface="Calibri" panose="020F0502020204030204" pitchFamily="34" charset="0"/>
                        </a:rPr>
                        <a:t>Využívanie IKT na 2. stupni základných škôl  </a:t>
                      </a:r>
                    </a:p>
                  </a:txBody>
                  <a:tcPr marL="9525" marR="9525" marT="9525" marB="0" anchor="b"/>
                </a:tc>
                <a:extLst>
                  <a:ext uri="{0D108BD9-81ED-4DB2-BD59-A6C34878D82A}">
                    <a16:rowId xmlns:a16="http://schemas.microsoft.com/office/drawing/2014/main" val="904557175"/>
                  </a:ext>
                </a:extLst>
              </a:tr>
              <a:tr h="440304">
                <a:tc>
                  <a:txBody>
                    <a:bodyPr/>
                    <a:lstStyle/>
                    <a:p>
                      <a:pPr algn="l" fontAlgn="b"/>
                      <a:r>
                        <a:rPr lang="sk-SK" sz="1600" b="0" i="0" u="none" strike="noStrike" dirty="0">
                          <a:solidFill>
                            <a:srgbClr val="000000"/>
                          </a:solidFill>
                          <a:effectLst/>
                          <a:latin typeface="Calibri" panose="020F0502020204030204" pitchFamily="34" charset="0"/>
                        </a:rPr>
                        <a:t>Tvorba webovej stránky a jej využitie v edukačnom procese  </a:t>
                      </a:r>
                    </a:p>
                  </a:txBody>
                  <a:tcPr marL="9525" marR="9525" marT="9525" marB="0" anchor="b"/>
                </a:tc>
                <a:extLst>
                  <a:ext uri="{0D108BD9-81ED-4DB2-BD59-A6C34878D82A}">
                    <a16:rowId xmlns:a16="http://schemas.microsoft.com/office/drawing/2014/main" val="1490865160"/>
                  </a:ext>
                </a:extLst>
              </a:tr>
            </a:tbl>
          </a:graphicData>
        </a:graphic>
      </p:graphicFrame>
    </p:spTree>
    <p:extLst>
      <p:ext uri="{BB962C8B-B14F-4D97-AF65-F5344CB8AC3E}">
        <p14:creationId xmlns:p14="http://schemas.microsoft.com/office/powerpoint/2010/main" val="1857167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1.2.</a:t>
            </a:r>
            <a:endParaRPr lang="sk-SK" sz="3600" b="1" dirty="0">
              <a:solidFill>
                <a:srgbClr val="E46C0A"/>
              </a:solidFill>
            </a:endParaRPr>
          </a:p>
        </p:txBody>
      </p:sp>
      <p:sp>
        <p:nvSpPr>
          <p:cNvPr id="6" name="Obdĺžnik 5"/>
          <p:cNvSpPr/>
          <p:nvPr/>
        </p:nvSpPr>
        <p:spPr>
          <a:xfrm>
            <a:off x="4634770" y="5003557"/>
            <a:ext cx="4345677" cy="369332"/>
          </a:xfrm>
          <a:prstGeom prst="rect">
            <a:avLst/>
          </a:prstGeom>
        </p:spPr>
        <p:txBody>
          <a:bodyPr wrap="none">
            <a:spAutoFit/>
          </a:bodyPr>
          <a:lstStyle/>
          <a:p>
            <a:r>
              <a:rPr lang="sk-SK" dirty="0">
                <a:hlinkClick r:id="rId3"/>
              </a:rPr>
              <a:t>http://itakademia.sk/formalne-vzdelavanie</a:t>
            </a:r>
            <a:r>
              <a:rPr lang="sk-SK" dirty="0" smtClean="0">
                <a:hlinkClick r:id="rId3"/>
              </a:rPr>
              <a:t>/</a:t>
            </a:r>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457010676"/>
              </p:ext>
            </p:extLst>
          </p:nvPr>
        </p:nvGraphicFramePr>
        <p:xfrm>
          <a:off x="278296" y="1439355"/>
          <a:ext cx="8222888" cy="3463925"/>
        </p:xfrm>
        <a:graphic>
          <a:graphicData uri="http://schemas.openxmlformats.org/drawingml/2006/table">
            <a:tbl>
              <a:tblPr firstRow="1" bandRow="1">
                <a:tableStyleId>{5C22544A-7EE6-4342-B048-85BDC9FD1C3A}</a:tableStyleId>
              </a:tblPr>
              <a:tblGrid>
                <a:gridCol w="8222888">
                  <a:extLst>
                    <a:ext uri="{9D8B030D-6E8A-4147-A177-3AD203B41FA5}">
                      <a16:colId xmlns:a16="http://schemas.microsoft.com/office/drawing/2014/main" val="3172715185"/>
                    </a:ext>
                  </a:extLst>
                </a:gridCol>
              </a:tblGrid>
              <a:tr h="370840">
                <a:tc>
                  <a:txBody>
                    <a:bodyPr/>
                    <a:lstStyle/>
                    <a:p>
                      <a:pPr algn="l" fontAlgn="b"/>
                      <a:r>
                        <a:rPr lang="sk-SK" sz="2000" b="1" i="0" u="none" strike="noStrike" dirty="0" smtClean="0">
                          <a:solidFill>
                            <a:schemeClr val="bg1"/>
                          </a:solidFill>
                          <a:effectLst/>
                          <a:latin typeface="Calibri" panose="020F0502020204030204" pitchFamily="34" charset="0"/>
                        </a:rPr>
                        <a:t>Poskytované vzdelávanie - UPJŠ, UMB, UKF - ZŠ</a:t>
                      </a:r>
                      <a:endParaRPr lang="sk-SK"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5662381"/>
                  </a:ext>
                </a:extLst>
              </a:tr>
              <a:tr h="370840">
                <a:tc>
                  <a:txBody>
                    <a:bodyPr/>
                    <a:lstStyle/>
                    <a:p>
                      <a:pPr algn="l" fontAlgn="b"/>
                      <a:r>
                        <a:rPr lang="sk-SK" sz="1600" b="0" i="0" u="none" strike="noStrike" dirty="0">
                          <a:solidFill>
                            <a:srgbClr val="000000"/>
                          </a:solidFill>
                          <a:effectLst/>
                          <a:latin typeface="Calibri" panose="020F0502020204030204" pitchFamily="34" charset="0"/>
                        </a:rPr>
                        <a:t>Výučba matematiky na ZŠ so zameraním na rozvoj digitálnej a vedeckej gramotnosti  </a:t>
                      </a:r>
                    </a:p>
                  </a:txBody>
                  <a:tcPr marL="9525" marR="9525" marT="9525" marB="0" anchor="b"/>
                </a:tc>
                <a:extLst>
                  <a:ext uri="{0D108BD9-81ED-4DB2-BD59-A6C34878D82A}">
                    <a16:rowId xmlns:a16="http://schemas.microsoft.com/office/drawing/2014/main" val="1994786246"/>
                  </a:ext>
                </a:extLst>
              </a:tr>
              <a:tr h="370840">
                <a:tc>
                  <a:txBody>
                    <a:bodyPr/>
                    <a:lstStyle/>
                    <a:p>
                      <a:pPr algn="l" fontAlgn="b"/>
                      <a:r>
                        <a:rPr lang="sk-SK" sz="1600" b="0" i="0" u="none" strike="noStrike" dirty="0">
                          <a:solidFill>
                            <a:srgbClr val="000000"/>
                          </a:solidFill>
                          <a:effectLst/>
                          <a:latin typeface="Calibri" panose="020F0502020204030204" pitchFamily="34" charset="0"/>
                        </a:rPr>
                        <a:t>Výučba fyziky na ZŠ so zameraním na rozvoj digitálnej a vedeckej gramotnosti </a:t>
                      </a:r>
                    </a:p>
                  </a:txBody>
                  <a:tcPr marL="9525" marR="9525" marT="9525" marB="0" anchor="b"/>
                </a:tc>
                <a:extLst>
                  <a:ext uri="{0D108BD9-81ED-4DB2-BD59-A6C34878D82A}">
                    <a16:rowId xmlns:a16="http://schemas.microsoft.com/office/drawing/2014/main" val="3780502618"/>
                  </a:ext>
                </a:extLst>
              </a:tr>
              <a:tr h="370840">
                <a:tc>
                  <a:txBody>
                    <a:bodyPr/>
                    <a:lstStyle/>
                    <a:p>
                      <a:pPr algn="l" fontAlgn="b"/>
                      <a:r>
                        <a:rPr lang="sk-SK" sz="1600" b="0" i="0" u="none" strike="noStrike" dirty="0">
                          <a:solidFill>
                            <a:srgbClr val="000000"/>
                          </a:solidFill>
                          <a:effectLst/>
                          <a:latin typeface="Calibri" panose="020F0502020204030204" pitchFamily="34" charset="0"/>
                        </a:rPr>
                        <a:t>Výučba biológie na ZŠ so zameraním na rozvoj digitálnej a vedeckej gramotnosti </a:t>
                      </a:r>
                    </a:p>
                  </a:txBody>
                  <a:tcPr marL="9525" marR="9525" marT="9525" marB="0" anchor="b"/>
                </a:tc>
                <a:extLst>
                  <a:ext uri="{0D108BD9-81ED-4DB2-BD59-A6C34878D82A}">
                    <a16:rowId xmlns:a16="http://schemas.microsoft.com/office/drawing/2014/main" val="1257998315"/>
                  </a:ext>
                </a:extLst>
              </a:tr>
              <a:tr h="370840">
                <a:tc>
                  <a:txBody>
                    <a:bodyPr/>
                    <a:lstStyle/>
                    <a:p>
                      <a:pPr algn="l" fontAlgn="b"/>
                      <a:r>
                        <a:rPr lang="sk-SK" sz="1600" b="0" i="0" u="none" strike="noStrike">
                          <a:solidFill>
                            <a:srgbClr val="000000"/>
                          </a:solidFill>
                          <a:effectLst/>
                          <a:latin typeface="Calibri" panose="020F0502020204030204" pitchFamily="34" charset="0"/>
                        </a:rPr>
                        <a:t>Výučba chémie na ZŠ so zameraním na rozvoj digitálnej a vedeckej gramotnosti </a:t>
                      </a:r>
                    </a:p>
                  </a:txBody>
                  <a:tcPr marL="9525" marR="9525" marT="9525" marB="0" anchor="b"/>
                </a:tc>
                <a:extLst>
                  <a:ext uri="{0D108BD9-81ED-4DB2-BD59-A6C34878D82A}">
                    <a16:rowId xmlns:a16="http://schemas.microsoft.com/office/drawing/2014/main" val="445787689"/>
                  </a:ext>
                </a:extLst>
              </a:tr>
              <a:tr h="370840">
                <a:tc>
                  <a:txBody>
                    <a:bodyPr/>
                    <a:lstStyle/>
                    <a:p>
                      <a:pPr algn="l" fontAlgn="b"/>
                      <a:r>
                        <a:rPr lang="sk-SK" sz="1600" b="0" i="0" u="none" strike="noStrike">
                          <a:solidFill>
                            <a:srgbClr val="000000"/>
                          </a:solidFill>
                          <a:effectLst/>
                          <a:latin typeface="Calibri" panose="020F0502020204030204" pitchFamily="34" charset="0"/>
                        </a:rPr>
                        <a:t>Výučba geografie na ZŠ so zameraním na rozvoj digitálnej a vedeckej gramotnosti </a:t>
                      </a:r>
                    </a:p>
                  </a:txBody>
                  <a:tcPr marL="9525" marR="9525" marT="9525" marB="0" anchor="b"/>
                </a:tc>
                <a:extLst>
                  <a:ext uri="{0D108BD9-81ED-4DB2-BD59-A6C34878D82A}">
                    <a16:rowId xmlns:a16="http://schemas.microsoft.com/office/drawing/2014/main" val="4267994376"/>
                  </a:ext>
                </a:extLst>
              </a:tr>
              <a:tr h="370840">
                <a:tc>
                  <a:txBody>
                    <a:bodyPr/>
                    <a:lstStyle/>
                    <a:p>
                      <a:pPr algn="l" fontAlgn="b"/>
                      <a:r>
                        <a:rPr lang="sk-SK" sz="1600" b="0" i="0" u="none" strike="noStrike">
                          <a:solidFill>
                            <a:srgbClr val="000000"/>
                          </a:solidFill>
                          <a:effectLst/>
                          <a:latin typeface="Calibri" panose="020F0502020204030204" pitchFamily="34" charset="0"/>
                        </a:rPr>
                        <a:t>Moderné metódy vyučovania informatiky na 2. stupni ZŠ zamerané na konceptuálne porozumenie </a:t>
                      </a:r>
                    </a:p>
                  </a:txBody>
                  <a:tcPr marL="9525" marR="9525" marT="9525" marB="0" anchor="b"/>
                </a:tc>
                <a:extLst>
                  <a:ext uri="{0D108BD9-81ED-4DB2-BD59-A6C34878D82A}">
                    <a16:rowId xmlns:a16="http://schemas.microsoft.com/office/drawing/2014/main" val="712817151"/>
                  </a:ext>
                </a:extLst>
              </a:tr>
              <a:tr h="370840">
                <a:tc>
                  <a:txBody>
                    <a:bodyPr/>
                    <a:lstStyle/>
                    <a:p>
                      <a:pPr algn="l" fontAlgn="b"/>
                      <a:r>
                        <a:rPr lang="sk-SK" sz="1600" b="0" i="0" u="none" strike="noStrike">
                          <a:solidFill>
                            <a:srgbClr val="000000"/>
                          </a:solidFill>
                          <a:effectLst/>
                          <a:latin typeface="Calibri" panose="020F0502020204030204" pitchFamily="34" charset="0"/>
                        </a:rPr>
                        <a:t>Informatika a rozvoj informatického myslenia žiakov 1. stupňa ZŠ - Príprava učiteľov primárneho vzdelávania na predmet informatika, s dôrazom na oblasť rozvoja algoritmického myslenia </a:t>
                      </a:r>
                    </a:p>
                  </a:txBody>
                  <a:tcPr marL="9525" marR="9525" marT="9525" marB="0" anchor="b"/>
                </a:tc>
                <a:extLst>
                  <a:ext uri="{0D108BD9-81ED-4DB2-BD59-A6C34878D82A}">
                    <a16:rowId xmlns:a16="http://schemas.microsoft.com/office/drawing/2014/main" val="2308707200"/>
                  </a:ext>
                </a:extLst>
              </a:tr>
              <a:tr h="370840">
                <a:tc>
                  <a:txBody>
                    <a:bodyPr/>
                    <a:lstStyle/>
                    <a:p>
                      <a:pPr algn="l" fontAlgn="b"/>
                      <a:r>
                        <a:rPr lang="pl-PL" sz="1600" b="0" i="0" u="none" strike="noStrike" dirty="0">
                          <a:solidFill>
                            <a:srgbClr val="000000"/>
                          </a:solidFill>
                          <a:effectLst/>
                          <a:latin typeface="Calibri" panose="020F0502020204030204" pitchFamily="34" charset="0"/>
                        </a:rPr>
                        <a:t>Programovanie robotických modelov na ZŠ </a:t>
                      </a:r>
                    </a:p>
                  </a:txBody>
                  <a:tcPr marL="9525" marR="9525" marT="9525" marB="0" anchor="b"/>
                </a:tc>
                <a:extLst>
                  <a:ext uri="{0D108BD9-81ED-4DB2-BD59-A6C34878D82A}">
                    <a16:rowId xmlns:a16="http://schemas.microsoft.com/office/drawing/2014/main" val="1273302194"/>
                  </a:ext>
                </a:extLst>
              </a:tr>
            </a:tbl>
          </a:graphicData>
        </a:graphic>
      </p:graphicFrame>
    </p:spTree>
    <p:extLst>
      <p:ext uri="{BB962C8B-B14F-4D97-AF65-F5344CB8AC3E}">
        <p14:creationId xmlns:p14="http://schemas.microsoft.com/office/powerpoint/2010/main" val="498964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1.2.</a:t>
            </a:r>
            <a:endParaRPr lang="sk-SK" sz="3600" b="1" dirty="0">
              <a:solidFill>
                <a:srgbClr val="E46C0A"/>
              </a:solidFill>
            </a:endParaRPr>
          </a:p>
        </p:txBody>
      </p:sp>
      <p:sp>
        <p:nvSpPr>
          <p:cNvPr id="6" name="Obdĺžnik 5"/>
          <p:cNvSpPr/>
          <p:nvPr/>
        </p:nvSpPr>
        <p:spPr>
          <a:xfrm>
            <a:off x="4634770" y="5083069"/>
            <a:ext cx="4345677" cy="369332"/>
          </a:xfrm>
          <a:prstGeom prst="rect">
            <a:avLst/>
          </a:prstGeom>
        </p:spPr>
        <p:txBody>
          <a:bodyPr wrap="none">
            <a:spAutoFit/>
          </a:bodyPr>
          <a:lstStyle/>
          <a:p>
            <a:r>
              <a:rPr lang="sk-SK" dirty="0">
                <a:hlinkClick r:id="rId3"/>
              </a:rPr>
              <a:t>http://itakademia.sk/formalne-vzdelavanie</a:t>
            </a:r>
            <a:r>
              <a:rPr lang="sk-SK" dirty="0" smtClean="0">
                <a:hlinkClick r:id="rId3"/>
              </a:rPr>
              <a:t>/</a:t>
            </a:r>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3220440755"/>
              </p:ext>
            </p:extLst>
          </p:nvPr>
        </p:nvGraphicFramePr>
        <p:xfrm>
          <a:off x="455295" y="1294819"/>
          <a:ext cx="8222888" cy="3788250"/>
        </p:xfrm>
        <a:graphic>
          <a:graphicData uri="http://schemas.openxmlformats.org/drawingml/2006/table">
            <a:tbl>
              <a:tblPr firstRow="1" bandRow="1">
                <a:tableStyleId>{5C22544A-7EE6-4342-B048-85BDC9FD1C3A}</a:tableStyleId>
              </a:tblPr>
              <a:tblGrid>
                <a:gridCol w="8222888">
                  <a:extLst>
                    <a:ext uri="{9D8B030D-6E8A-4147-A177-3AD203B41FA5}">
                      <a16:colId xmlns:a16="http://schemas.microsoft.com/office/drawing/2014/main" val="3172715185"/>
                    </a:ext>
                  </a:extLst>
                </a:gridCol>
              </a:tblGrid>
              <a:tr h="376953">
                <a:tc>
                  <a:txBody>
                    <a:bodyPr/>
                    <a:lstStyle/>
                    <a:p>
                      <a:pPr algn="l" fontAlgn="b"/>
                      <a:r>
                        <a:rPr lang="sk-SK" sz="2000" b="1" i="0" u="none" strike="noStrike" dirty="0" smtClean="0">
                          <a:solidFill>
                            <a:schemeClr val="bg1"/>
                          </a:solidFill>
                          <a:effectLst/>
                          <a:latin typeface="Calibri" panose="020F0502020204030204" pitchFamily="34" charset="0"/>
                        </a:rPr>
                        <a:t>Poskytované vzdelávanie - UPJŠ, UMB, UKF,</a:t>
                      </a:r>
                      <a:r>
                        <a:rPr lang="sk-SK" sz="2000" b="1" i="0" u="none" strike="noStrike" baseline="0" dirty="0" smtClean="0">
                          <a:solidFill>
                            <a:schemeClr val="bg1"/>
                          </a:solidFill>
                          <a:effectLst/>
                          <a:latin typeface="Calibri" panose="020F0502020204030204" pitchFamily="34" charset="0"/>
                        </a:rPr>
                        <a:t> UNIZA, TUKE - SŠ</a:t>
                      </a:r>
                      <a:endParaRPr lang="sk-SK"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5662381"/>
                  </a:ext>
                </a:extLst>
              </a:tr>
              <a:tr h="379033">
                <a:tc>
                  <a:txBody>
                    <a:bodyPr/>
                    <a:lstStyle/>
                    <a:p>
                      <a:pPr algn="l" fontAlgn="b"/>
                      <a:r>
                        <a:rPr lang="sk-SK" sz="1600" b="0" i="0" u="none" strike="noStrike" dirty="0">
                          <a:solidFill>
                            <a:srgbClr val="000000"/>
                          </a:solidFill>
                          <a:effectLst/>
                          <a:latin typeface="Calibri" panose="020F0502020204030204" pitchFamily="34" charset="0"/>
                        </a:rPr>
                        <a:t>Výučba matematiky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so zameraním na rozvoj digitálnej a vedeckej gramotnosti  </a:t>
                      </a:r>
                    </a:p>
                  </a:txBody>
                  <a:tcPr marL="9525" marR="9525" marT="9525" marB="0" anchor="b"/>
                </a:tc>
                <a:extLst>
                  <a:ext uri="{0D108BD9-81ED-4DB2-BD59-A6C34878D82A}">
                    <a16:rowId xmlns:a16="http://schemas.microsoft.com/office/drawing/2014/main" val="1994786246"/>
                  </a:ext>
                </a:extLst>
              </a:tr>
              <a:tr h="379033">
                <a:tc>
                  <a:txBody>
                    <a:bodyPr/>
                    <a:lstStyle/>
                    <a:p>
                      <a:pPr algn="l" fontAlgn="b"/>
                      <a:r>
                        <a:rPr lang="sk-SK" sz="1600" b="0" i="0" u="none" strike="noStrike" dirty="0">
                          <a:solidFill>
                            <a:srgbClr val="000000"/>
                          </a:solidFill>
                          <a:effectLst/>
                          <a:latin typeface="Calibri" panose="020F0502020204030204" pitchFamily="34" charset="0"/>
                        </a:rPr>
                        <a:t>Výučba fyziky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so zameraním na rozvoj digitálnej a vedeckej gramotnosti </a:t>
                      </a:r>
                    </a:p>
                  </a:txBody>
                  <a:tcPr marL="9525" marR="9525" marT="9525" marB="0" anchor="b"/>
                </a:tc>
                <a:extLst>
                  <a:ext uri="{0D108BD9-81ED-4DB2-BD59-A6C34878D82A}">
                    <a16:rowId xmlns:a16="http://schemas.microsoft.com/office/drawing/2014/main" val="3780502618"/>
                  </a:ext>
                </a:extLst>
              </a:tr>
              <a:tr h="379033">
                <a:tc>
                  <a:txBody>
                    <a:bodyPr/>
                    <a:lstStyle/>
                    <a:p>
                      <a:pPr algn="l" fontAlgn="b"/>
                      <a:r>
                        <a:rPr lang="sk-SK" sz="1600" b="0" i="0" u="none" strike="noStrike" dirty="0">
                          <a:solidFill>
                            <a:srgbClr val="000000"/>
                          </a:solidFill>
                          <a:effectLst/>
                          <a:latin typeface="Calibri" panose="020F0502020204030204" pitchFamily="34" charset="0"/>
                        </a:rPr>
                        <a:t>Výučba biológie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so zameraním na rozvoj digitálnej a vedeckej gramotnosti </a:t>
                      </a:r>
                    </a:p>
                  </a:txBody>
                  <a:tcPr marL="9525" marR="9525" marT="9525" marB="0" anchor="b"/>
                </a:tc>
                <a:extLst>
                  <a:ext uri="{0D108BD9-81ED-4DB2-BD59-A6C34878D82A}">
                    <a16:rowId xmlns:a16="http://schemas.microsoft.com/office/drawing/2014/main" val="1257998315"/>
                  </a:ext>
                </a:extLst>
              </a:tr>
              <a:tr h="379033">
                <a:tc>
                  <a:txBody>
                    <a:bodyPr/>
                    <a:lstStyle/>
                    <a:p>
                      <a:pPr algn="l" fontAlgn="b"/>
                      <a:r>
                        <a:rPr lang="sk-SK" sz="1600" b="0" i="0" u="none" strike="noStrike" dirty="0">
                          <a:solidFill>
                            <a:srgbClr val="000000"/>
                          </a:solidFill>
                          <a:effectLst/>
                          <a:latin typeface="Calibri" panose="020F0502020204030204" pitchFamily="34" charset="0"/>
                        </a:rPr>
                        <a:t>Výučba chémie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so zameraním na rozvoj digitálnej a vedeckej gramotnosti </a:t>
                      </a:r>
                    </a:p>
                  </a:txBody>
                  <a:tcPr marL="9525" marR="9525" marT="9525" marB="0" anchor="b"/>
                </a:tc>
                <a:extLst>
                  <a:ext uri="{0D108BD9-81ED-4DB2-BD59-A6C34878D82A}">
                    <a16:rowId xmlns:a16="http://schemas.microsoft.com/office/drawing/2014/main" val="445787689"/>
                  </a:ext>
                </a:extLst>
              </a:tr>
              <a:tr h="379033">
                <a:tc>
                  <a:txBody>
                    <a:bodyPr/>
                    <a:lstStyle/>
                    <a:p>
                      <a:pPr algn="l" fontAlgn="b"/>
                      <a:r>
                        <a:rPr lang="sk-SK" sz="1600" b="0" i="0" u="none" strike="noStrike" dirty="0">
                          <a:solidFill>
                            <a:srgbClr val="000000"/>
                          </a:solidFill>
                          <a:effectLst/>
                          <a:latin typeface="Calibri" panose="020F0502020204030204" pitchFamily="34" charset="0"/>
                        </a:rPr>
                        <a:t>Výučba geografie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so zameraním na rozvoj digitálnej a vedeckej gramotnosti </a:t>
                      </a:r>
                    </a:p>
                  </a:txBody>
                  <a:tcPr marL="9525" marR="9525" marT="9525" marB="0" anchor="b"/>
                </a:tc>
                <a:extLst>
                  <a:ext uri="{0D108BD9-81ED-4DB2-BD59-A6C34878D82A}">
                    <a16:rowId xmlns:a16="http://schemas.microsoft.com/office/drawing/2014/main" val="4267994376"/>
                  </a:ext>
                </a:extLst>
              </a:tr>
              <a:tr h="379033">
                <a:tc>
                  <a:txBody>
                    <a:bodyPr/>
                    <a:lstStyle/>
                    <a:p>
                      <a:pPr algn="l" fontAlgn="b"/>
                      <a:r>
                        <a:rPr lang="sk-SK" sz="1600" b="0" i="0" u="none" strike="noStrike" dirty="0">
                          <a:solidFill>
                            <a:srgbClr val="000000"/>
                          </a:solidFill>
                          <a:effectLst/>
                          <a:latin typeface="Calibri" panose="020F0502020204030204" pitchFamily="34" charset="0"/>
                        </a:rPr>
                        <a:t>Moderné metódy vyučovania informatiky na </a:t>
                      </a:r>
                      <a:r>
                        <a:rPr lang="sk-SK" sz="1600" b="0" i="0" u="none" strike="noStrike" dirty="0" smtClean="0">
                          <a:solidFill>
                            <a:srgbClr val="000000"/>
                          </a:solidFill>
                          <a:effectLst/>
                          <a:latin typeface="Calibri" panose="020F0502020204030204" pitchFamily="34" charset="0"/>
                        </a:rPr>
                        <a:t>SŠ </a:t>
                      </a:r>
                      <a:r>
                        <a:rPr lang="sk-SK" sz="1600" b="0" i="0" u="none" strike="noStrike" dirty="0">
                          <a:solidFill>
                            <a:srgbClr val="000000"/>
                          </a:solidFill>
                          <a:effectLst/>
                          <a:latin typeface="Calibri" panose="020F0502020204030204" pitchFamily="34" charset="0"/>
                        </a:rPr>
                        <a:t>zamerané na konceptuálne porozumenie </a:t>
                      </a:r>
                    </a:p>
                  </a:txBody>
                  <a:tcPr marL="9525" marR="9525" marT="9525" marB="0" anchor="b"/>
                </a:tc>
                <a:extLst>
                  <a:ext uri="{0D108BD9-81ED-4DB2-BD59-A6C34878D82A}">
                    <a16:rowId xmlns:a16="http://schemas.microsoft.com/office/drawing/2014/main" val="712817151"/>
                  </a:ext>
                </a:extLst>
              </a:tr>
              <a:tr h="3790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l-PL" sz="1600" b="0" i="0" u="none" strike="noStrike" dirty="0" smtClean="0">
                          <a:solidFill>
                            <a:srgbClr val="000000"/>
                          </a:solidFill>
                          <a:effectLst/>
                          <a:latin typeface="Calibri" panose="020F0502020204030204" pitchFamily="34" charset="0"/>
                        </a:rPr>
                        <a:t>Programovanie mikroprocesorových systémov na SŠ </a:t>
                      </a:r>
                    </a:p>
                  </a:txBody>
                  <a:tcPr marL="9525" marR="9525" marT="9525" marB="0" anchor="b"/>
                </a:tc>
                <a:extLst>
                  <a:ext uri="{0D108BD9-81ED-4DB2-BD59-A6C34878D82A}">
                    <a16:rowId xmlns:a16="http://schemas.microsoft.com/office/drawing/2014/main" val="2308707200"/>
                  </a:ext>
                </a:extLst>
              </a:tr>
              <a:tr h="379033">
                <a:tc>
                  <a:txBody>
                    <a:bodyPr/>
                    <a:lstStyle/>
                    <a:p>
                      <a:pPr algn="l" fontAlgn="b"/>
                      <a:r>
                        <a:rPr lang="sk-SK" sz="1600" b="0" i="0" u="none" strike="noStrike" dirty="0" smtClean="0">
                          <a:solidFill>
                            <a:srgbClr val="000000"/>
                          </a:solidFill>
                          <a:effectLst/>
                          <a:latin typeface="Calibri" panose="020F0502020204030204" pitchFamily="34" charset="0"/>
                        </a:rPr>
                        <a:t>Úvod do počítačových sieti</a:t>
                      </a:r>
                      <a:endParaRPr lang="sk-SK"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900024"/>
                  </a:ext>
                </a:extLst>
              </a:tr>
              <a:tr h="379033">
                <a:tc>
                  <a:txBody>
                    <a:bodyPr/>
                    <a:lstStyle/>
                    <a:p>
                      <a:pPr algn="l" fontAlgn="b"/>
                      <a:r>
                        <a:rPr lang="sk-SK" sz="1600" b="0" i="0" u="none" strike="noStrike" dirty="0" smtClean="0">
                          <a:solidFill>
                            <a:srgbClr val="000000"/>
                          </a:solidFill>
                          <a:effectLst/>
                          <a:latin typeface="Calibri" panose="020F0502020204030204" pitchFamily="34" charset="0"/>
                        </a:rPr>
                        <a:t>Škálovanie počítačových</a:t>
                      </a:r>
                      <a:r>
                        <a:rPr lang="sk-SK" sz="1600" b="0" i="0" u="none" strike="noStrike" baseline="0" dirty="0" smtClean="0">
                          <a:solidFill>
                            <a:srgbClr val="000000"/>
                          </a:solidFill>
                          <a:effectLst/>
                          <a:latin typeface="Calibri" panose="020F0502020204030204" pitchFamily="34" charset="0"/>
                        </a:rPr>
                        <a:t> sieti</a:t>
                      </a:r>
                      <a:endParaRPr lang="sk-SK"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0963233"/>
                  </a:ext>
                </a:extLst>
              </a:tr>
            </a:tbl>
          </a:graphicData>
        </a:graphic>
      </p:graphicFrame>
    </p:spTree>
    <p:extLst>
      <p:ext uri="{BB962C8B-B14F-4D97-AF65-F5344CB8AC3E}">
        <p14:creationId xmlns:p14="http://schemas.microsoft.com/office/powerpoint/2010/main" val="2802442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1.2.</a:t>
            </a:r>
            <a:endParaRPr lang="sk-SK" sz="3600" b="1" dirty="0">
              <a:solidFill>
                <a:srgbClr val="E46C0A"/>
              </a:solidFill>
            </a:endParaRPr>
          </a:p>
        </p:txBody>
      </p:sp>
      <p:sp>
        <p:nvSpPr>
          <p:cNvPr id="6" name="Obdĺžnik 5"/>
          <p:cNvSpPr/>
          <p:nvPr/>
        </p:nvSpPr>
        <p:spPr>
          <a:xfrm>
            <a:off x="4634770" y="5083069"/>
            <a:ext cx="4345677" cy="369332"/>
          </a:xfrm>
          <a:prstGeom prst="rect">
            <a:avLst/>
          </a:prstGeom>
        </p:spPr>
        <p:txBody>
          <a:bodyPr wrap="none">
            <a:spAutoFit/>
          </a:bodyPr>
          <a:lstStyle/>
          <a:p>
            <a:r>
              <a:rPr lang="sk-SK" dirty="0">
                <a:hlinkClick r:id="rId3"/>
              </a:rPr>
              <a:t>http://itakademia.sk/formalne-vzdelavanie</a:t>
            </a:r>
            <a:r>
              <a:rPr lang="sk-SK" dirty="0" smtClean="0">
                <a:hlinkClick r:id="rId3"/>
              </a:rPr>
              <a:t>/</a:t>
            </a:r>
            <a:endParaRPr lang="sk-SK" dirty="0"/>
          </a:p>
        </p:txBody>
      </p:sp>
      <p:graphicFrame>
        <p:nvGraphicFramePr>
          <p:cNvPr id="7" name="Tabuľka 6"/>
          <p:cNvGraphicFramePr>
            <a:graphicFrameLocks noGrp="1"/>
          </p:cNvGraphicFramePr>
          <p:nvPr>
            <p:extLst>
              <p:ext uri="{D42A27DB-BD31-4B8C-83A1-F6EECF244321}">
                <p14:modId xmlns:p14="http://schemas.microsoft.com/office/powerpoint/2010/main" val="2246469673"/>
              </p:ext>
            </p:extLst>
          </p:nvPr>
        </p:nvGraphicFramePr>
        <p:xfrm>
          <a:off x="455295" y="1817119"/>
          <a:ext cx="8222888" cy="2710503"/>
        </p:xfrm>
        <a:graphic>
          <a:graphicData uri="http://schemas.openxmlformats.org/drawingml/2006/table">
            <a:tbl>
              <a:tblPr firstRow="1" bandRow="1">
                <a:tableStyleId>{5C22544A-7EE6-4342-B048-85BDC9FD1C3A}</a:tableStyleId>
              </a:tblPr>
              <a:tblGrid>
                <a:gridCol w="8222888">
                  <a:extLst>
                    <a:ext uri="{9D8B030D-6E8A-4147-A177-3AD203B41FA5}">
                      <a16:colId xmlns:a16="http://schemas.microsoft.com/office/drawing/2014/main" val="3172715185"/>
                    </a:ext>
                  </a:extLst>
                </a:gridCol>
              </a:tblGrid>
              <a:tr h="264781">
                <a:tc>
                  <a:txBody>
                    <a:bodyPr/>
                    <a:lstStyle/>
                    <a:p>
                      <a:pPr algn="l" fontAlgn="b"/>
                      <a:r>
                        <a:rPr lang="sk-SK" sz="2000" b="1" i="0" u="none" strike="noStrike" dirty="0" smtClean="0">
                          <a:solidFill>
                            <a:schemeClr val="bg1"/>
                          </a:solidFill>
                          <a:effectLst/>
                          <a:latin typeface="Calibri" panose="020F0502020204030204" pitchFamily="34" charset="0"/>
                        </a:rPr>
                        <a:t>Poskytované vzdelávanie - UPJŠ, UMB, UKF,</a:t>
                      </a:r>
                      <a:r>
                        <a:rPr lang="sk-SK" sz="2000" b="1" i="0" u="none" strike="noStrike" baseline="0" dirty="0" smtClean="0">
                          <a:solidFill>
                            <a:schemeClr val="bg1"/>
                          </a:solidFill>
                          <a:effectLst/>
                          <a:latin typeface="Calibri" panose="020F0502020204030204" pitchFamily="34" charset="0"/>
                        </a:rPr>
                        <a:t> UNIZA, TUKE - SŠ</a:t>
                      </a:r>
                      <a:endParaRPr lang="sk-SK" sz="20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5662381"/>
                  </a:ext>
                </a:extLst>
              </a:tr>
              <a:tr h="399363">
                <a:tc>
                  <a:txBody>
                    <a:bodyPr/>
                    <a:lstStyle/>
                    <a:p>
                      <a:pPr algn="l" fontAlgn="b"/>
                      <a:r>
                        <a:rPr lang="sk-SK" sz="1600" b="0" i="0" u="none" strike="noStrike" dirty="0" smtClean="0">
                          <a:solidFill>
                            <a:srgbClr val="000000"/>
                          </a:solidFill>
                          <a:effectLst/>
                          <a:latin typeface="Calibri" panose="020F0502020204030204" pitchFamily="34" charset="0"/>
                        </a:rPr>
                        <a:t>Výučba pokročilejších techník programovania a programovania mobilných aplikácií</a:t>
                      </a:r>
                      <a:endParaRPr lang="sk-SK"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4786246"/>
                  </a:ext>
                </a:extLst>
              </a:tr>
              <a:tr h="399363">
                <a:tc>
                  <a:txBody>
                    <a:bodyPr/>
                    <a:lstStyle/>
                    <a:p>
                      <a:pPr algn="l" fontAlgn="b"/>
                      <a:r>
                        <a:rPr lang="sk-SK" sz="1600" b="0" i="0" u="none" strike="noStrike" dirty="0" smtClean="0">
                          <a:solidFill>
                            <a:srgbClr val="000000"/>
                          </a:solidFill>
                          <a:effectLst/>
                          <a:latin typeface="Calibri" panose="020F0502020204030204" pitchFamily="34" charset="0"/>
                        </a:rPr>
                        <a:t>Počítačové systémy </a:t>
                      </a:r>
                      <a:endParaRPr lang="sk-SK"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80502618"/>
                  </a:ext>
                </a:extLst>
              </a:tr>
              <a:tr h="3993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k-SK" sz="1600" b="0" i="0" u="none" strike="noStrike" dirty="0" smtClean="0">
                          <a:solidFill>
                            <a:srgbClr val="000000"/>
                          </a:solidFill>
                          <a:effectLst/>
                          <a:latin typeface="Calibri" panose="020F0502020204030204" pitchFamily="34" charset="0"/>
                        </a:rPr>
                        <a:t>Dáta a ich prezentácia</a:t>
                      </a:r>
                    </a:p>
                  </a:txBody>
                  <a:tcPr marL="9525" marR="9525" marT="9525" marB="0" anchor="ctr"/>
                </a:tc>
                <a:extLst>
                  <a:ext uri="{0D108BD9-81ED-4DB2-BD59-A6C34878D82A}">
                    <a16:rowId xmlns:a16="http://schemas.microsoft.com/office/drawing/2014/main" val="1257998315"/>
                  </a:ext>
                </a:extLst>
              </a:tr>
              <a:tr h="39936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k-SK" sz="1600" b="0" i="0" u="none" strike="noStrike" dirty="0" smtClean="0">
                          <a:solidFill>
                            <a:srgbClr val="000000"/>
                          </a:solidFill>
                          <a:effectLst/>
                          <a:latin typeface="Calibri" panose="020F0502020204030204" pitchFamily="34" charset="0"/>
                        </a:rPr>
                        <a:t>Objektové programovanie a prezentácia dát</a:t>
                      </a:r>
                    </a:p>
                  </a:txBody>
                  <a:tcPr marL="9525" marR="9525" marT="9525" marB="0" anchor="ctr"/>
                </a:tc>
                <a:extLst>
                  <a:ext uri="{0D108BD9-81ED-4DB2-BD59-A6C34878D82A}">
                    <a16:rowId xmlns:a16="http://schemas.microsoft.com/office/drawing/2014/main" val="445787689"/>
                  </a:ext>
                </a:extLst>
              </a:tr>
              <a:tr h="399363">
                <a:tc>
                  <a:txBody>
                    <a:bodyPr/>
                    <a:lstStyle/>
                    <a:p>
                      <a:pPr algn="l" fontAlgn="b"/>
                      <a:r>
                        <a:rPr lang="sk-SK" sz="1600" b="0" i="0" u="none" strike="noStrike" dirty="0" smtClean="0">
                          <a:solidFill>
                            <a:srgbClr val="000000"/>
                          </a:solidFill>
                          <a:effectLst/>
                          <a:latin typeface="Calibri" panose="020F0502020204030204" pitchFamily="34" charset="0"/>
                        </a:rPr>
                        <a:t>Informatika v prírodných vedách a matematike</a:t>
                      </a:r>
                      <a:endParaRPr lang="sk-SK"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7994376"/>
                  </a:ext>
                </a:extLst>
              </a:tr>
              <a:tr h="399363">
                <a:tc>
                  <a:txBody>
                    <a:bodyPr/>
                    <a:lstStyle/>
                    <a:p>
                      <a:pPr algn="l" fontAlgn="b"/>
                      <a:r>
                        <a:rPr lang="sk-SK" sz="1600" b="0" i="0" u="none" strike="noStrike" dirty="0" smtClean="0">
                          <a:solidFill>
                            <a:srgbClr val="000000"/>
                          </a:solidFill>
                          <a:effectLst/>
                          <a:latin typeface="Calibri" panose="020F0502020204030204" pitchFamily="34" charset="0"/>
                        </a:rPr>
                        <a:t>Internet vecí</a:t>
                      </a:r>
                      <a:endParaRPr lang="sk-SK"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2817151"/>
                  </a:ext>
                </a:extLst>
              </a:tr>
            </a:tbl>
          </a:graphicData>
        </a:graphic>
      </p:graphicFrame>
    </p:spTree>
    <p:extLst>
      <p:ext uri="{BB962C8B-B14F-4D97-AF65-F5344CB8AC3E}">
        <p14:creationId xmlns:p14="http://schemas.microsoft.com/office/powerpoint/2010/main" val="20487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5" name="BlokTextu 4"/>
          <p:cNvSpPr txBox="1"/>
          <p:nvPr/>
        </p:nvSpPr>
        <p:spPr>
          <a:xfrm>
            <a:off x="221670" y="1700627"/>
            <a:ext cx="8707582" cy="892552"/>
          </a:xfrm>
          <a:prstGeom prst="rect">
            <a:avLst/>
          </a:prstGeom>
          <a:noFill/>
        </p:spPr>
        <p:txBody>
          <a:bodyPr wrap="square" rtlCol="0">
            <a:spAutoFit/>
          </a:bodyPr>
          <a:lstStyle/>
          <a:p>
            <a:pPr lvl="0"/>
            <a:endParaRPr lang="sk-SK" sz="2000" dirty="0" smtClean="0"/>
          </a:p>
          <a:p>
            <a:pPr lvl="0"/>
            <a:endParaRPr lang="sk-SK" sz="2000" dirty="0"/>
          </a:p>
          <a:p>
            <a:pPr marL="342900" indent="-342900">
              <a:buFont typeface="Arial" panose="020B0604020202020204" pitchFamily="34" charset="0"/>
              <a:buChar char="•"/>
            </a:pPr>
            <a:endParaRPr lang="sk-SK" sz="1200" dirty="0"/>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1.2.</a:t>
            </a:r>
            <a:endParaRPr lang="sk-SK" sz="3600" b="1" dirty="0">
              <a:solidFill>
                <a:srgbClr val="E46C0A"/>
              </a:solidFill>
            </a:endParaRPr>
          </a:p>
        </p:txBody>
      </p:sp>
      <p:sp>
        <p:nvSpPr>
          <p:cNvPr id="2" name="BlokTextu 1"/>
          <p:cNvSpPr txBox="1"/>
          <p:nvPr/>
        </p:nvSpPr>
        <p:spPr>
          <a:xfrm>
            <a:off x="398915" y="1439017"/>
            <a:ext cx="8004856" cy="523220"/>
          </a:xfrm>
          <a:prstGeom prst="rect">
            <a:avLst/>
          </a:prstGeom>
          <a:noFill/>
        </p:spPr>
        <p:txBody>
          <a:bodyPr wrap="square" rtlCol="0">
            <a:spAutoFit/>
          </a:bodyPr>
          <a:lstStyle/>
          <a:p>
            <a:r>
              <a:rPr lang="sk-SK" sz="2800" dirty="0" smtClean="0"/>
              <a:t>Neformálne vzdelávanie – exkurzie, stáže, prednášky</a:t>
            </a:r>
          </a:p>
        </p:txBody>
      </p:sp>
      <p:sp>
        <p:nvSpPr>
          <p:cNvPr id="8" name="BlokTextu 7"/>
          <p:cNvSpPr txBox="1"/>
          <p:nvPr/>
        </p:nvSpPr>
        <p:spPr>
          <a:xfrm>
            <a:off x="398914" y="2256183"/>
            <a:ext cx="8268007"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k-SK" sz="2000" dirty="0" smtClean="0"/>
              <a:t>Popularizačné prednášky odborníkov z univerzít a z partnerských IT firiem</a:t>
            </a:r>
          </a:p>
          <a:p>
            <a:pPr marL="285750" indent="-285750">
              <a:lnSpc>
                <a:spcPct val="150000"/>
              </a:lnSpc>
              <a:buFont typeface="Arial" panose="020B0604020202020204" pitchFamily="34" charset="0"/>
              <a:buChar char="•"/>
            </a:pPr>
            <a:r>
              <a:rPr lang="sk-SK" sz="2000" dirty="0" smtClean="0"/>
              <a:t>Exkurzie v IT firme</a:t>
            </a:r>
          </a:p>
          <a:p>
            <a:pPr marL="285750" indent="-285750">
              <a:lnSpc>
                <a:spcPct val="150000"/>
              </a:lnSpc>
              <a:buFont typeface="Arial" panose="020B0604020202020204" pitchFamily="34" charset="0"/>
              <a:buChar char="•"/>
            </a:pPr>
            <a:r>
              <a:rPr lang="sk-SK" sz="2000" dirty="0" smtClean="0"/>
              <a:t>Otvorené hodiny</a:t>
            </a:r>
          </a:p>
          <a:p>
            <a:pPr marL="285750" indent="-285750">
              <a:lnSpc>
                <a:spcPct val="150000"/>
              </a:lnSpc>
              <a:buFont typeface="Arial" panose="020B0604020202020204" pitchFamily="34" charset="0"/>
              <a:buChar char="•"/>
            </a:pPr>
            <a:r>
              <a:rPr lang="sk-SK" sz="2000" dirty="0" smtClean="0"/>
              <a:t>Vzdelávanie riaditeľov</a:t>
            </a:r>
          </a:p>
          <a:p>
            <a:pPr marL="285750" indent="-285750">
              <a:lnSpc>
                <a:spcPct val="150000"/>
              </a:lnSpc>
              <a:buFont typeface="Arial" panose="020B0604020202020204" pitchFamily="34" charset="0"/>
              <a:buChar char="•"/>
            </a:pPr>
            <a:r>
              <a:rPr lang="sk-SK" sz="2000" dirty="0" smtClean="0"/>
              <a:t>Konferencie</a:t>
            </a:r>
            <a:endParaRPr lang="sk-SK" sz="2000" dirty="0"/>
          </a:p>
        </p:txBody>
      </p:sp>
    </p:spTree>
    <p:extLst>
      <p:ext uri="{BB962C8B-B14F-4D97-AF65-F5344CB8AC3E}">
        <p14:creationId xmlns:p14="http://schemas.microsoft.com/office/powerpoint/2010/main" val="2219305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278296" y="1845552"/>
            <a:ext cx="8716617" cy="2782428"/>
          </a:xfrm>
          <a:prstGeom prst="rect">
            <a:avLst/>
          </a:prstGeom>
        </p:spPr>
        <p:txBody>
          <a:bodyPr wrap="square">
            <a:spAutoFit/>
          </a:bodyPr>
          <a:lstStyle/>
          <a:p>
            <a:pPr>
              <a:lnSpc>
                <a:spcPct val="107000"/>
              </a:lnSpc>
              <a:spcAft>
                <a:spcPts val="800"/>
              </a:spcAft>
            </a:pPr>
            <a:r>
              <a:rPr lang="sk-SK" dirty="0" smtClean="0">
                <a:latin typeface="Calibri" panose="020F0502020204030204" pitchFamily="34" charset="0"/>
                <a:ea typeface="Calibri" panose="020F0502020204030204" pitchFamily="34" charset="0"/>
                <a:cs typeface="Times New Roman" panose="02020603050405020304" pitchFamily="18" charset="0"/>
              </a:rPr>
              <a:t>9.00 – 10.30</a:t>
            </a:r>
          </a:p>
          <a:p>
            <a:pPr>
              <a:lnSpc>
                <a:spcPct val="107000"/>
              </a:lnSpc>
              <a:spcAft>
                <a:spcPts val="800"/>
              </a:spcAft>
            </a:pPr>
            <a:r>
              <a:rPr lang="sk-SK" dirty="0" smtClean="0">
                <a:latin typeface="Calibri" panose="020F0502020204030204" pitchFamily="34" charset="0"/>
                <a:ea typeface="Calibri" panose="020F0502020204030204" pitchFamily="34" charset="0"/>
                <a:cs typeface="Times New Roman" panose="02020603050405020304" pitchFamily="18" charset="0"/>
              </a:rPr>
              <a:t>Aktuálny </a:t>
            </a:r>
            <a:r>
              <a:rPr lang="sk-SK" dirty="0">
                <a:latin typeface="Calibri" panose="020F0502020204030204" pitchFamily="34" charset="0"/>
                <a:ea typeface="Calibri" panose="020F0502020204030204" pitchFamily="34" charset="0"/>
                <a:cs typeface="Times New Roman" panose="02020603050405020304" pitchFamily="18" charset="0"/>
              </a:rPr>
              <a:t>stav riešenia projektu -prehľad výstupov aktivít </a:t>
            </a:r>
            <a:r>
              <a:rPr lang="sk-SK" dirty="0" smtClean="0">
                <a:latin typeface="Calibri" panose="020F0502020204030204" pitchFamily="34" charset="0"/>
                <a:ea typeface="Calibri" panose="020F0502020204030204" pitchFamily="34" charset="0"/>
                <a:cs typeface="Times New Roman" panose="02020603050405020304" pitchFamily="18" charset="0"/>
              </a:rPr>
              <a:t>projektu</a:t>
            </a:r>
          </a:p>
          <a:p>
            <a:pPr>
              <a:lnSpc>
                <a:spcPct val="107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Skúsenosti </a:t>
            </a:r>
            <a:r>
              <a:rPr lang="sk-SK" dirty="0" smtClean="0">
                <a:latin typeface="Calibri" panose="020F0502020204030204" pitchFamily="34" charset="0"/>
                <a:ea typeface="Calibri" panose="020F0502020204030204" pitchFamily="34" charset="0"/>
                <a:cs typeface="Times New Roman" panose="02020603050405020304" pitchFamily="18" charset="0"/>
              </a:rPr>
              <a:t>z realizácie </a:t>
            </a:r>
            <a:r>
              <a:rPr lang="sk-SK" dirty="0">
                <a:latin typeface="Calibri" panose="020F0502020204030204" pitchFamily="34" charset="0"/>
                <a:ea typeface="Calibri" panose="020F0502020204030204" pitchFamily="34" charset="0"/>
                <a:cs typeface="Times New Roman" panose="02020603050405020304" pitchFamily="18" charset="0"/>
              </a:rPr>
              <a:t>aktivít v predmetoch </a:t>
            </a:r>
          </a:p>
          <a:p>
            <a:pPr>
              <a:lnSpc>
                <a:spcPct val="107000"/>
              </a:lnSpc>
              <a:spcAft>
                <a:spcPts val="800"/>
              </a:spcAft>
            </a:pPr>
            <a:r>
              <a:rPr lang="sk-SK" dirty="0" smtClean="0">
                <a:latin typeface="Calibri" panose="020F0502020204030204" pitchFamily="34" charset="0"/>
                <a:ea typeface="Calibri" panose="020F0502020204030204" pitchFamily="34" charset="0"/>
                <a:cs typeface="Times New Roman" panose="02020603050405020304" pitchFamily="18" charset="0"/>
              </a:rPr>
              <a:t>11.00 – 12.30</a:t>
            </a:r>
          </a:p>
          <a:p>
            <a:pPr>
              <a:lnSpc>
                <a:spcPct val="107000"/>
              </a:lnSpc>
              <a:spcAft>
                <a:spcPts val="800"/>
              </a:spcAft>
            </a:pPr>
            <a:r>
              <a:rPr lang="sk-SK" dirty="0">
                <a:latin typeface="Calibri" panose="020F0502020204030204" pitchFamily="34" charset="0"/>
                <a:ea typeface="Calibri" panose="020F0502020204030204" pitchFamily="34" charset="0"/>
                <a:cs typeface="Times New Roman" panose="02020603050405020304" pitchFamily="18" charset="0"/>
              </a:rPr>
              <a:t>Skúsenosti z realizácie aktivít v predmetoch </a:t>
            </a:r>
            <a:r>
              <a:rPr lang="sk-SK" dirty="0" smtClean="0">
                <a:latin typeface="Calibri" panose="020F0502020204030204" pitchFamily="34" charset="0"/>
                <a:ea typeface="Calibri" panose="020F0502020204030204" pitchFamily="34" charset="0"/>
                <a:cs typeface="Times New Roman" panose="02020603050405020304" pitchFamily="18" charset="0"/>
              </a:rPr>
              <a:t>- Skúsenosti </a:t>
            </a:r>
            <a:r>
              <a:rPr lang="sk-SK" dirty="0">
                <a:latin typeface="Calibri" panose="020F0502020204030204" pitchFamily="34" charset="0"/>
                <a:ea typeface="Calibri" panose="020F0502020204030204" pitchFamily="34" charset="0"/>
                <a:cs typeface="Times New Roman" panose="02020603050405020304" pitchFamily="18" charset="0"/>
              </a:rPr>
              <a:t>s projektom na </a:t>
            </a:r>
            <a:r>
              <a:rPr lang="sk-SK" dirty="0" smtClean="0">
                <a:latin typeface="Calibri" panose="020F0502020204030204" pitchFamily="34" charset="0"/>
                <a:ea typeface="Calibri" panose="020F0502020204030204" pitchFamily="34" charset="0"/>
                <a:cs typeface="Times New Roman" panose="02020603050405020304" pitchFamily="18" charset="0"/>
              </a:rPr>
              <a:t>vybraných ZŠ </a:t>
            </a:r>
            <a:r>
              <a:rPr lang="sk-SK" dirty="0">
                <a:latin typeface="Calibri" panose="020F0502020204030204" pitchFamily="34" charset="0"/>
                <a:ea typeface="Calibri" panose="020F0502020204030204" pitchFamily="34" charset="0"/>
                <a:cs typeface="Times New Roman" panose="02020603050405020304" pitchFamily="18" charset="0"/>
              </a:rPr>
              <a:t>a </a:t>
            </a:r>
            <a:r>
              <a:rPr lang="sk-SK" dirty="0" smtClean="0">
                <a:latin typeface="Calibri" panose="020F0502020204030204" pitchFamily="34" charset="0"/>
                <a:ea typeface="Calibri" panose="020F0502020204030204" pitchFamily="34" charset="0"/>
                <a:cs typeface="Times New Roman" panose="02020603050405020304" pitchFamily="18" charset="0"/>
              </a:rPr>
              <a:t>SŠ</a:t>
            </a:r>
          </a:p>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13.00 – 14.30</a:t>
            </a:r>
          </a:p>
          <a:p>
            <a:pPr>
              <a:lnSpc>
                <a:spcPct val="107000"/>
              </a:lnSpc>
              <a:spcAft>
                <a:spcPts val="800"/>
              </a:spcAft>
            </a:pPr>
            <a:r>
              <a:rPr lang="pl-PL" dirty="0" smtClean="0">
                <a:latin typeface="Calibri" panose="020F0502020204030204" pitchFamily="34" charset="0"/>
                <a:ea typeface="Calibri" panose="020F0502020204030204" pitchFamily="34" charset="0"/>
                <a:cs typeface="Times New Roman" panose="02020603050405020304" pitchFamily="18" charset="0"/>
              </a:rPr>
              <a:t>Plnenie </a:t>
            </a:r>
            <a:r>
              <a:rPr lang="pl-PL" dirty="0">
                <a:latin typeface="Calibri" panose="020F0502020204030204" pitchFamily="34" charset="0"/>
                <a:ea typeface="Calibri" panose="020F0502020204030204" pitchFamily="34" charset="0"/>
                <a:cs typeface="Times New Roman" panose="02020603050405020304" pitchFamily="18" charset="0"/>
              </a:rPr>
              <a:t>záväzkov,opatrenia na ich realizáciu, podpora zo strany projektového </a:t>
            </a:r>
            <a:r>
              <a:rPr lang="pl-PL" dirty="0" smtClean="0">
                <a:latin typeface="Calibri" panose="020F0502020204030204" pitchFamily="34" charset="0"/>
                <a:ea typeface="Calibri" panose="020F0502020204030204" pitchFamily="34" charset="0"/>
                <a:cs typeface="Times New Roman" panose="02020603050405020304" pitchFamily="18" charset="0"/>
              </a:rPr>
              <a:t>tímu</a:t>
            </a:r>
            <a:endParaRPr lang="sk-SK"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Nadpis 1"/>
          <p:cNvSpPr>
            <a:spLocks noGrp="1"/>
          </p:cNvSpPr>
          <p:nvPr>
            <p:ph type="title"/>
          </p:nvPr>
        </p:nvSpPr>
        <p:spPr>
          <a:xfrm>
            <a:off x="2947406" y="610569"/>
            <a:ext cx="6047507" cy="583023"/>
          </a:xfrm>
        </p:spPr>
        <p:txBody>
          <a:bodyPr rtlCol="0">
            <a:noAutofit/>
          </a:bodyPr>
          <a:lstStyle/>
          <a:p>
            <a:pPr algn="r" fontAlgn="auto">
              <a:spcAft>
                <a:spcPts val="0"/>
              </a:spcAft>
              <a:defRPr/>
            </a:pPr>
            <a:r>
              <a:rPr lang="sk-SK" sz="3600" b="1" dirty="0" smtClean="0">
                <a:solidFill>
                  <a:srgbClr val="E46C0A"/>
                </a:solidFill>
              </a:rPr>
              <a:t>PROGRAM</a:t>
            </a:r>
            <a:endParaRPr lang="sk-SK" sz="3600" b="1" dirty="0">
              <a:solidFill>
                <a:srgbClr val="E46C0A"/>
              </a:solidFill>
            </a:endParaRPr>
          </a:p>
        </p:txBody>
      </p:sp>
    </p:spTree>
    <p:extLst>
      <p:ext uri="{BB962C8B-B14F-4D97-AF65-F5344CB8AC3E}">
        <p14:creationId xmlns:p14="http://schemas.microsoft.com/office/powerpoint/2010/main" val="1936191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08692" y="2102124"/>
            <a:ext cx="8939514" cy="2226036"/>
          </a:xfrm>
        </p:spPr>
        <p:txBody>
          <a:bodyPr/>
          <a:lstStyle/>
          <a:p>
            <a:pPr marL="457200" lvl="0" indent="-457200" algn="just">
              <a:lnSpc>
                <a:spcPct val="100000"/>
              </a:lnSpc>
              <a:spcBef>
                <a:spcPts val="600"/>
              </a:spcBef>
              <a:buFont typeface="+mj-lt"/>
              <a:buAutoNum type="arabicPeriod" startAt="8"/>
            </a:pPr>
            <a:endParaRPr lang="sk-SK" sz="1800" dirty="0" smtClean="0">
              <a:ea typeface="Times New Roman" panose="02020603050405020304" pitchFamily="18" charset="0"/>
            </a:endParaRPr>
          </a:p>
          <a:p>
            <a:pPr algn="just">
              <a:lnSpc>
                <a:spcPct val="100000"/>
              </a:lnSpc>
              <a:spcBef>
                <a:spcPts val="600"/>
              </a:spcBef>
            </a:pPr>
            <a:r>
              <a:rPr lang="sk-SK" sz="1800" dirty="0" smtClean="0">
                <a:ea typeface="Times New Roman" panose="02020603050405020304" pitchFamily="18" charset="0"/>
              </a:rPr>
              <a:t>Doteraz v rámci </a:t>
            </a:r>
            <a:r>
              <a:rPr lang="sk-SK" sz="1800" b="1" dirty="0" smtClean="0">
                <a:ea typeface="Times New Roman" panose="02020603050405020304" pitchFamily="18" charset="0"/>
              </a:rPr>
              <a:t>motivačných aktivít</a:t>
            </a:r>
            <a:r>
              <a:rPr lang="sk-SK" sz="1800" dirty="0" smtClean="0">
                <a:ea typeface="Times New Roman" panose="02020603050405020304" pitchFamily="18" charset="0"/>
              </a:rPr>
              <a:t> zameraných </a:t>
            </a:r>
            <a:r>
              <a:rPr lang="sk-SK" sz="1800" dirty="0">
                <a:ea typeface="Times New Roman" panose="02020603050405020304" pitchFamily="18" charset="0"/>
              </a:rPr>
              <a:t>na zvyšovanie záujmu žiakov ZŠ a SŠ o informatiku, matematiku, prírodné a technické </a:t>
            </a:r>
            <a:r>
              <a:rPr lang="sk-SK" sz="1800" dirty="0" smtClean="0">
                <a:ea typeface="Times New Roman" panose="02020603050405020304" pitchFamily="18" charset="0"/>
              </a:rPr>
              <a:t>vedy sa realizovali nasledovné: Veda </a:t>
            </a:r>
            <a:r>
              <a:rPr lang="sk-SK" sz="1800" dirty="0">
                <a:ea typeface="Times New Roman" panose="02020603050405020304" pitchFamily="18" charset="0"/>
              </a:rPr>
              <a:t>v meste </a:t>
            </a:r>
            <a:r>
              <a:rPr lang="sk-SK" sz="1800" b="1" dirty="0">
                <a:ea typeface="Times New Roman" panose="02020603050405020304" pitchFamily="18" charset="0"/>
              </a:rPr>
              <a:t>(zatiaľ </a:t>
            </a:r>
            <a:r>
              <a:rPr lang="sk-SK" sz="1800" b="1" dirty="0" smtClean="0">
                <a:ea typeface="Times New Roman" panose="02020603050405020304" pitchFamily="18" charset="0"/>
              </a:rPr>
              <a:t>7 </a:t>
            </a:r>
            <a:r>
              <a:rPr lang="sk-SK" sz="1800" b="1" dirty="0">
                <a:ea typeface="Times New Roman" panose="02020603050405020304" pitchFamily="18" charset="0"/>
              </a:rPr>
              <a:t>zo 40 plánovaných)</a:t>
            </a:r>
            <a:r>
              <a:rPr lang="sk-SK" sz="1800" dirty="0">
                <a:ea typeface="Times New Roman" panose="02020603050405020304" pitchFamily="18" charset="0"/>
              </a:rPr>
              <a:t>, IT čajovne </a:t>
            </a:r>
            <a:r>
              <a:rPr lang="sk-SK" sz="1800" b="1" dirty="0" smtClean="0">
                <a:ea typeface="Times New Roman" panose="02020603050405020304" pitchFamily="18" charset="0"/>
              </a:rPr>
              <a:t>(10/40</a:t>
            </a:r>
            <a:r>
              <a:rPr lang="sk-SK" sz="1800" b="1" dirty="0">
                <a:ea typeface="Times New Roman" panose="02020603050405020304" pitchFamily="18" charset="0"/>
              </a:rPr>
              <a:t>)</a:t>
            </a:r>
            <a:r>
              <a:rPr lang="sk-SK" sz="1800" dirty="0">
                <a:ea typeface="Times New Roman" panose="02020603050405020304" pitchFamily="18" charset="0"/>
              </a:rPr>
              <a:t>, krúžky zamerané na IT, robotiku, programovanie, 3D modelovanie </a:t>
            </a:r>
            <a:r>
              <a:rPr lang="sk-SK" sz="1800" b="1" dirty="0" smtClean="0">
                <a:ea typeface="Times New Roman" panose="02020603050405020304" pitchFamily="18" charset="0"/>
              </a:rPr>
              <a:t>(28/74</a:t>
            </a:r>
            <a:r>
              <a:rPr lang="sk-SK" sz="1800" b="1" dirty="0">
                <a:ea typeface="Times New Roman" panose="02020603050405020304" pitchFamily="18" charset="0"/>
              </a:rPr>
              <a:t>)</a:t>
            </a:r>
            <a:r>
              <a:rPr lang="sk-SK" sz="1800" dirty="0">
                <a:ea typeface="Times New Roman" panose="02020603050405020304" pitchFamily="18" charset="0"/>
              </a:rPr>
              <a:t>, denné a pobytové IT tábory </a:t>
            </a:r>
            <a:r>
              <a:rPr lang="sk-SK" sz="1800" b="1" dirty="0" smtClean="0">
                <a:ea typeface="Times New Roman" panose="02020603050405020304" pitchFamily="18" charset="0"/>
              </a:rPr>
              <a:t>(18/52</a:t>
            </a:r>
            <a:r>
              <a:rPr lang="sk-SK" sz="1800" b="1" dirty="0">
                <a:ea typeface="Times New Roman" panose="02020603050405020304" pitchFamily="18" charset="0"/>
              </a:rPr>
              <a:t>)</a:t>
            </a:r>
            <a:r>
              <a:rPr lang="sk-SK" sz="1800" dirty="0">
                <a:ea typeface="Times New Roman" panose="02020603050405020304" pitchFamily="18" charset="0"/>
              </a:rPr>
              <a:t>, súťaže na podporu rozvoja talentu a záujmu o prírodné vedy, matematiku, informatiku a robotiku </a:t>
            </a:r>
            <a:r>
              <a:rPr lang="sk-SK" sz="1800" b="1" dirty="0" smtClean="0">
                <a:ea typeface="Times New Roman" panose="02020603050405020304" pitchFamily="18" charset="0"/>
              </a:rPr>
              <a:t>(28/62),</a:t>
            </a:r>
            <a:r>
              <a:rPr lang="sk-SK" sz="1800" dirty="0" smtClean="0">
                <a:ea typeface="Times New Roman" panose="02020603050405020304" pitchFamily="18" charset="0"/>
              </a:rPr>
              <a:t> </a:t>
            </a:r>
            <a:r>
              <a:rPr lang="sk-SK" sz="1800" dirty="0">
                <a:ea typeface="Times New Roman" panose="02020603050405020304" pitchFamily="18" charset="0"/>
              </a:rPr>
              <a:t>Workshopy </a:t>
            </a:r>
            <a:r>
              <a:rPr lang="sk-SK" sz="1800" b="1" dirty="0" smtClean="0">
                <a:ea typeface="Times New Roman" panose="02020603050405020304" pitchFamily="18" charset="0"/>
              </a:rPr>
              <a:t>(53/128</a:t>
            </a:r>
            <a:r>
              <a:rPr lang="sk-SK" sz="1800" b="1" dirty="0" smtClean="0">
                <a:ea typeface="Times New Roman" panose="02020603050405020304" pitchFamily="18" charset="0"/>
              </a:rPr>
              <a:t>).</a:t>
            </a:r>
            <a:endParaRPr lang="sk-SK" sz="1800" dirty="0">
              <a:ea typeface="Calibri" panose="020F0502020204030204" pitchFamily="34" charset="0"/>
            </a:endParaRPr>
          </a:p>
        </p:txBody>
      </p:sp>
      <p:sp>
        <p:nvSpPr>
          <p:cNvPr id="6"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AKTUÁLNY STAV</a:t>
            </a:r>
            <a:endParaRPr lang="sk-SK" sz="3600" b="1" dirty="0">
              <a:solidFill>
                <a:srgbClr val="E46C0A"/>
              </a:solidFill>
            </a:endParaRPr>
          </a:p>
        </p:txBody>
      </p:sp>
    </p:spTree>
    <p:extLst>
      <p:ext uri="{BB962C8B-B14F-4D97-AF65-F5344CB8AC3E}">
        <p14:creationId xmlns:p14="http://schemas.microsoft.com/office/powerpoint/2010/main" val="2406674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400574" y="1611175"/>
            <a:ext cx="8345861" cy="2954655"/>
          </a:xfrm>
          <a:prstGeom prst="rect">
            <a:avLst/>
          </a:prstGeom>
          <a:noFill/>
        </p:spPr>
        <p:txBody>
          <a:bodyPr wrap="square" rtlCol="0">
            <a:spAutoFit/>
          </a:bodyPr>
          <a:lstStyle/>
          <a:p>
            <a:r>
              <a:rPr lang="sk-SK" sz="2000" b="1" dirty="0" smtClean="0"/>
              <a:t>Aktivity formou prednášok, workshopov pre väčšie skupiny</a:t>
            </a:r>
          </a:p>
          <a:p>
            <a:endParaRPr lang="sk-SK" sz="2000" b="1" dirty="0" smtClean="0"/>
          </a:p>
          <a:p>
            <a:r>
              <a:rPr lang="sk-SK" sz="2000" b="1" dirty="0" smtClean="0"/>
              <a:t>Veda v meste</a:t>
            </a:r>
          </a:p>
          <a:p>
            <a:pPr marL="285750" indent="-285750" fontAlgn="base">
              <a:buFont typeface="Arial" panose="020B0604020202020204" pitchFamily="34" charset="0"/>
              <a:buChar char="•"/>
            </a:pPr>
            <a:r>
              <a:rPr lang="sk-SK" dirty="0" smtClean="0"/>
              <a:t>Stretnutia </a:t>
            </a:r>
            <a:r>
              <a:rPr lang="sk-SK" dirty="0"/>
              <a:t>s prírodnými vedami, matematikou a informatikou vo vybraných mestách po celom Slovensku určené pre žiakov základných a stredných škôl. V rámci podujatia s</a:t>
            </a:r>
            <a:r>
              <a:rPr lang="sk-SK" dirty="0" smtClean="0"/>
              <a:t>ú </a:t>
            </a:r>
            <a:r>
              <a:rPr lang="sk-SK" dirty="0"/>
              <a:t>realizované </a:t>
            </a:r>
            <a:r>
              <a:rPr lang="sk-SK" dirty="0" smtClean="0"/>
              <a:t>spravidla tri </a:t>
            </a:r>
            <a:r>
              <a:rPr lang="sk-SK" dirty="0"/>
              <a:t>prednášky, respektíve workshopy. Navyše stretnutia </a:t>
            </a:r>
            <a:r>
              <a:rPr lang="sk-SK" dirty="0" smtClean="0"/>
              <a:t>sú </a:t>
            </a:r>
            <a:r>
              <a:rPr lang="sk-SK" dirty="0"/>
              <a:t>obohatené aj stánkami s vedeckými aktivitami pre žiakov základných a stredných škôl a aktivity pre propagáciu IT medzi dievčatami. </a:t>
            </a:r>
            <a:endParaRPr lang="sk-SK" dirty="0" smtClean="0"/>
          </a:p>
          <a:p>
            <a:pPr marL="285750" indent="-285750" fontAlgn="base">
              <a:buFont typeface="Arial" panose="020B0604020202020204" pitchFamily="34" charset="0"/>
              <a:buChar char="•"/>
            </a:pPr>
            <a:r>
              <a:rPr lang="sk-SK" dirty="0" smtClean="0"/>
              <a:t>Koncept </a:t>
            </a:r>
            <a:r>
              <a:rPr lang="sk-SK" dirty="0"/>
              <a:t>aktivity „Veda v meste“ je tak postavený na dvojstrannom význame aktivity pre niektorých účastníkov. </a:t>
            </a:r>
            <a:endParaRPr lang="sk-SK" sz="2000" dirty="0"/>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1.3.</a:t>
            </a:r>
            <a:endParaRPr lang="sk-SK" sz="3600" b="1" dirty="0">
              <a:solidFill>
                <a:srgbClr val="E46C0A"/>
              </a:solidFill>
            </a:endParaRPr>
          </a:p>
        </p:txBody>
      </p:sp>
      <p:sp>
        <p:nvSpPr>
          <p:cNvPr id="3" name="Obdĺžnik 2"/>
          <p:cNvSpPr/>
          <p:nvPr/>
        </p:nvSpPr>
        <p:spPr>
          <a:xfrm>
            <a:off x="5128591" y="4872498"/>
            <a:ext cx="3617844" cy="369332"/>
          </a:xfrm>
          <a:prstGeom prst="rect">
            <a:avLst/>
          </a:prstGeom>
        </p:spPr>
        <p:txBody>
          <a:bodyPr wrap="square">
            <a:spAutoFit/>
          </a:bodyPr>
          <a:lstStyle/>
          <a:p>
            <a:r>
              <a:rPr lang="sk-SK" dirty="0">
                <a:hlinkClick r:id="rId3"/>
              </a:rPr>
              <a:t>http://itakademia.sk/veda-v-meste</a:t>
            </a:r>
            <a:r>
              <a:rPr lang="sk-SK" dirty="0" smtClean="0">
                <a:hlinkClick r:id="rId3"/>
              </a:rPr>
              <a:t>/</a:t>
            </a:r>
            <a:endParaRPr lang="sk-SK" dirty="0"/>
          </a:p>
        </p:txBody>
      </p:sp>
    </p:spTree>
    <p:extLst>
      <p:ext uri="{BB962C8B-B14F-4D97-AF65-F5344CB8AC3E}">
        <p14:creationId xmlns:p14="http://schemas.microsoft.com/office/powerpoint/2010/main" val="2567792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390635" y="1473175"/>
            <a:ext cx="8345861" cy="2954655"/>
          </a:xfrm>
          <a:prstGeom prst="rect">
            <a:avLst/>
          </a:prstGeom>
          <a:noFill/>
        </p:spPr>
        <p:txBody>
          <a:bodyPr wrap="square" rtlCol="0">
            <a:spAutoFit/>
          </a:bodyPr>
          <a:lstStyle/>
          <a:p>
            <a:r>
              <a:rPr lang="sk-SK" sz="2000" b="1" dirty="0" smtClean="0"/>
              <a:t>Aktivity formou prednášok, workshopov pre väčšie skupiny</a:t>
            </a:r>
          </a:p>
          <a:p>
            <a:endParaRPr lang="sk-SK" sz="2000" b="1" dirty="0" smtClean="0"/>
          </a:p>
          <a:p>
            <a:r>
              <a:rPr lang="sk-SK" sz="2000" b="1" dirty="0" smtClean="0"/>
              <a:t>IT čajovňa</a:t>
            </a:r>
          </a:p>
          <a:p>
            <a:pPr marL="285750" indent="-285750" fontAlgn="base">
              <a:buFont typeface="Arial" panose="020B0604020202020204" pitchFamily="34" charset="0"/>
              <a:buChar char="•"/>
            </a:pPr>
            <a:r>
              <a:rPr lang="sk-SK" dirty="0" smtClean="0"/>
              <a:t>priestor na prezentáciu a popularizáciu prírodných vied, matematiky a informatiky</a:t>
            </a:r>
          </a:p>
          <a:p>
            <a:pPr marL="285750" indent="-285750" fontAlgn="base">
              <a:buFont typeface="Arial" panose="020B0604020202020204" pitchFamily="34" charset="0"/>
              <a:buChar char="•"/>
            </a:pPr>
            <a:r>
              <a:rPr lang="sk-SK" dirty="0" smtClean="0"/>
              <a:t>priestor na ukázanie dôležitosti </a:t>
            </a:r>
            <a:r>
              <a:rPr lang="sk-SK" dirty="0"/>
              <a:t>jednotlivých prírodovedných a odborných predmetov a ich previazanie na IT a potrebu akejsi všeobecnej rozhľadenosti v jednotlivých disciplínach a jej význam pri budúcom štúdiu. </a:t>
            </a:r>
            <a:endParaRPr lang="sk-SK" dirty="0" smtClean="0"/>
          </a:p>
          <a:p>
            <a:pPr fontAlgn="base"/>
            <a:r>
              <a:rPr lang="sk-SK" dirty="0" smtClean="0"/>
              <a:t>„</a:t>
            </a:r>
            <a:r>
              <a:rPr lang="sk-SK" dirty="0"/>
              <a:t>IT čajovne“ </a:t>
            </a:r>
            <a:r>
              <a:rPr lang="sk-SK" dirty="0" smtClean="0"/>
              <a:t>sú </a:t>
            </a:r>
            <a:r>
              <a:rPr lang="sk-SK" dirty="0"/>
              <a:t>organizované na pôde jednotlivých partnerských univerzít. </a:t>
            </a:r>
            <a:r>
              <a:rPr lang="sk-SK" dirty="0" smtClean="0"/>
              <a:t>Primárne témami sú určené </a:t>
            </a:r>
            <a:r>
              <a:rPr lang="sk-SK" dirty="0"/>
              <a:t>pre žiakov stredných </a:t>
            </a:r>
            <a:r>
              <a:rPr lang="sk-SK" dirty="0" smtClean="0"/>
              <a:t>škôl, ale sú otvorené i základným školám. </a:t>
            </a:r>
            <a:r>
              <a:rPr lang="sk-SK" dirty="0"/>
              <a:t>Prednášky s</a:t>
            </a:r>
            <a:r>
              <a:rPr lang="sk-SK" dirty="0" smtClean="0"/>
              <a:t>ú v rámci možností nahrávané </a:t>
            </a:r>
            <a:r>
              <a:rPr lang="sk-SK" dirty="0"/>
              <a:t>a </a:t>
            </a:r>
            <a:r>
              <a:rPr lang="sk-SK" dirty="0" smtClean="0"/>
              <a:t>archivované</a:t>
            </a:r>
            <a:endParaRPr lang="sk-SK" sz="2000" dirty="0"/>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1.3.</a:t>
            </a:r>
            <a:endParaRPr lang="sk-SK" sz="3600" b="1" dirty="0">
              <a:solidFill>
                <a:srgbClr val="E46C0A"/>
              </a:solidFill>
            </a:endParaRPr>
          </a:p>
        </p:txBody>
      </p:sp>
      <p:sp>
        <p:nvSpPr>
          <p:cNvPr id="3" name="Obdĺžnik 2"/>
          <p:cNvSpPr/>
          <p:nvPr/>
        </p:nvSpPr>
        <p:spPr>
          <a:xfrm>
            <a:off x="5276671" y="4981828"/>
            <a:ext cx="3255315" cy="369332"/>
          </a:xfrm>
          <a:prstGeom prst="rect">
            <a:avLst/>
          </a:prstGeom>
        </p:spPr>
        <p:txBody>
          <a:bodyPr wrap="none">
            <a:spAutoFit/>
          </a:bodyPr>
          <a:lstStyle/>
          <a:p>
            <a:r>
              <a:rPr lang="sk-SK" dirty="0">
                <a:hlinkClick r:id="rId3"/>
              </a:rPr>
              <a:t>http://itakademia.sk/it-cajovna</a:t>
            </a:r>
            <a:r>
              <a:rPr lang="sk-SK" dirty="0" smtClean="0">
                <a:hlinkClick r:id="rId3"/>
              </a:rPr>
              <a:t>/</a:t>
            </a:r>
            <a:endParaRPr lang="sk-SK" dirty="0"/>
          </a:p>
        </p:txBody>
      </p:sp>
    </p:spTree>
    <p:extLst>
      <p:ext uri="{BB962C8B-B14F-4D97-AF65-F5344CB8AC3E}">
        <p14:creationId xmlns:p14="http://schemas.microsoft.com/office/powerpoint/2010/main" val="1725724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519843" y="1467971"/>
            <a:ext cx="8186835" cy="3508653"/>
          </a:xfrm>
          <a:prstGeom prst="rect">
            <a:avLst/>
          </a:prstGeom>
          <a:noFill/>
        </p:spPr>
        <p:txBody>
          <a:bodyPr wrap="square" rtlCol="0">
            <a:spAutoFit/>
          </a:bodyPr>
          <a:lstStyle/>
          <a:p>
            <a:r>
              <a:rPr lang="sk-SK" sz="2000" b="1" dirty="0" smtClean="0"/>
              <a:t>Aktivity formou prednášok, workshopov pre väčšie skupiny</a:t>
            </a:r>
          </a:p>
          <a:p>
            <a:endParaRPr lang="sk-SK" sz="2000" b="1" dirty="0" smtClean="0"/>
          </a:p>
          <a:p>
            <a:r>
              <a:rPr lang="sk-SK" b="1" dirty="0" smtClean="0"/>
              <a:t>Workshopy</a:t>
            </a:r>
            <a:endParaRPr lang="sk-SK" b="1" dirty="0"/>
          </a:p>
          <a:p>
            <a:pPr marL="285750" indent="-285750" fontAlgn="base">
              <a:buFont typeface="Arial" panose="020B0604020202020204" pitchFamily="34" charset="0"/>
              <a:buChar char="•"/>
            </a:pPr>
            <a:r>
              <a:rPr lang="sk-SK" dirty="0" smtClean="0"/>
              <a:t>zamerané </a:t>
            </a:r>
            <a:r>
              <a:rPr lang="sk-SK" dirty="0"/>
              <a:t>na popularizáciu a prezentáciu moderných trendov v IT </a:t>
            </a:r>
          </a:p>
          <a:p>
            <a:pPr marL="742950" lvl="1" indent="-285750" fontAlgn="base">
              <a:buFont typeface="Arial" panose="020B0604020202020204" pitchFamily="34" charset="0"/>
              <a:buChar char="•"/>
            </a:pPr>
            <a:r>
              <a:rPr lang="sk-SK" dirty="0" smtClean="0"/>
              <a:t>3D </a:t>
            </a:r>
            <a:r>
              <a:rPr lang="sk-SK" dirty="0"/>
              <a:t>tlač a 3D </a:t>
            </a:r>
            <a:r>
              <a:rPr lang="sk-SK" dirty="0" err="1"/>
              <a:t>sken</a:t>
            </a:r>
            <a:r>
              <a:rPr lang="sk-SK" dirty="0"/>
              <a:t> (3D skener, 3D pero), </a:t>
            </a:r>
            <a:endParaRPr lang="sk-SK" dirty="0" smtClean="0"/>
          </a:p>
          <a:p>
            <a:pPr marL="742950" lvl="1" indent="-285750" fontAlgn="base">
              <a:buFont typeface="Arial" panose="020B0604020202020204" pitchFamily="34" charset="0"/>
              <a:buChar char="•"/>
            </a:pPr>
            <a:r>
              <a:rPr lang="sk-SK" dirty="0" err="1" smtClean="0"/>
              <a:t>open</a:t>
            </a:r>
            <a:r>
              <a:rPr lang="sk-SK" dirty="0" smtClean="0"/>
              <a:t> </a:t>
            </a:r>
            <a:r>
              <a:rPr lang="sk-SK" dirty="0"/>
              <a:t>platforma </a:t>
            </a:r>
            <a:r>
              <a:rPr lang="sk-SK" dirty="0" err="1"/>
              <a:t>Arduino</a:t>
            </a:r>
            <a:r>
              <a:rPr lang="sk-SK" dirty="0"/>
              <a:t> – programovanie, </a:t>
            </a:r>
            <a:endParaRPr lang="sk-SK" dirty="0" smtClean="0"/>
          </a:p>
          <a:p>
            <a:pPr marL="742950" lvl="1" indent="-285750" fontAlgn="base">
              <a:buFont typeface="Arial" panose="020B0604020202020204" pitchFamily="34" charset="0"/>
              <a:buChar char="•"/>
            </a:pPr>
            <a:r>
              <a:rPr lang="sk-SK" dirty="0" smtClean="0"/>
              <a:t>robotická </a:t>
            </a:r>
            <a:r>
              <a:rPr lang="sk-SK" dirty="0"/>
              <a:t>Lego </a:t>
            </a:r>
            <a:r>
              <a:rPr lang="sk-SK" dirty="0" smtClean="0"/>
              <a:t>stavebnica, </a:t>
            </a:r>
          </a:p>
          <a:p>
            <a:pPr marL="742950" lvl="1" indent="-285750" fontAlgn="base">
              <a:buFont typeface="Arial" panose="020B0604020202020204" pitchFamily="34" charset="0"/>
              <a:buChar char="•"/>
            </a:pPr>
            <a:r>
              <a:rPr lang="sk-SK" dirty="0" smtClean="0"/>
              <a:t>návrh </a:t>
            </a:r>
            <a:r>
              <a:rPr lang="sk-SK" dirty="0"/>
              <a:t>jednoduchých autonómnych systémov, stavebnice jednoduchých elektronických obvodov. </a:t>
            </a:r>
          </a:p>
          <a:p>
            <a:pPr marL="0" lvl="1" fontAlgn="base"/>
            <a:r>
              <a:rPr lang="sk-SK" dirty="0" smtClean="0"/>
              <a:t>Cieľom </a:t>
            </a:r>
            <a:r>
              <a:rPr lang="sk-SK" dirty="0"/>
              <a:t>je prebudiť u žiakov záujem v uvedených oblastiach a podporiť ďalšie mimoškolské aktivity. </a:t>
            </a:r>
          </a:p>
          <a:p>
            <a:pPr marL="342900" indent="-342900">
              <a:buFont typeface="Arial" panose="020B0604020202020204" pitchFamily="34" charset="0"/>
              <a:buChar char="•"/>
            </a:pPr>
            <a:endParaRPr lang="sk-SK" sz="2000" dirty="0"/>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1.3.</a:t>
            </a:r>
            <a:endParaRPr lang="sk-SK" sz="3600" b="1" dirty="0">
              <a:solidFill>
                <a:srgbClr val="E46C0A"/>
              </a:solidFill>
            </a:endParaRPr>
          </a:p>
        </p:txBody>
      </p:sp>
      <p:sp>
        <p:nvSpPr>
          <p:cNvPr id="2" name="Obdĺžnik 1"/>
          <p:cNvSpPr/>
          <p:nvPr/>
        </p:nvSpPr>
        <p:spPr>
          <a:xfrm>
            <a:off x="5213447" y="4884291"/>
            <a:ext cx="3361882" cy="369332"/>
          </a:xfrm>
          <a:prstGeom prst="rect">
            <a:avLst/>
          </a:prstGeom>
        </p:spPr>
        <p:txBody>
          <a:bodyPr wrap="none">
            <a:spAutoFit/>
          </a:bodyPr>
          <a:lstStyle/>
          <a:p>
            <a:r>
              <a:rPr lang="sk-SK" dirty="0">
                <a:hlinkClick r:id="rId3"/>
              </a:rPr>
              <a:t>http://itakademia.sk/workshopy</a:t>
            </a:r>
            <a:r>
              <a:rPr lang="sk-SK" dirty="0" smtClean="0">
                <a:hlinkClick r:id="rId3"/>
              </a:rPr>
              <a:t>/</a:t>
            </a:r>
            <a:endParaRPr lang="sk-SK" dirty="0"/>
          </a:p>
        </p:txBody>
      </p:sp>
    </p:spTree>
    <p:extLst>
      <p:ext uri="{BB962C8B-B14F-4D97-AF65-F5344CB8AC3E}">
        <p14:creationId xmlns:p14="http://schemas.microsoft.com/office/powerpoint/2010/main" val="36119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519844" y="1601236"/>
            <a:ext cx="6556817" cy="461665"/>
          </a:xfrm>
          <a:prstGeom prst="rect">
            <a:avLst/>
          </a:prstGeom>
          <a:noFill/>
        </p:spPr>
        <p:txBody>
          <a:bodyPr wrap="square" rtlCol="0">
            <a:spAutoFit/>
          </a:bodyPr>
          <a:lstStyle/>
          <a:p>
            <a:r>
              <a:rPr lang="sk-SK" sz="2400" b="1" dirty="0" smtClean="0"/>
              <a:t>Krúžková činnosť</a:t>
            </a: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1.3.</a:t>
            </a:r>
            <a:endParaRPr lang="sk-SK" sz="3600" b="1" dirty="0">
              <a:solidFill>
                <a:srgbClr val="E46C0A"/>
              </a:solidFill>
            </a:endParaRPr>
          </a:p>
        </p:txBody>
      </p:sp>
      <p:sp>
        <p:nvSpPr>
          <p:cNvPr id="2" name="Obdĺžnik 1"/>
          <p:cNvSpPr/>
          <p:nvPr/>
        </p:nvSpPr>
        <p:spPr>
          <a:xfrm>
            <a:off x="258418" y="2486680"/>
            <a:ext cx="8786191" cy="1754326"/>
          </a:xfrm>
          <a:prstGeom prst="rect">
            <a:avLst/>
          </a:prstGeom>
        </p:spPr>
        <p:txBody>
          <a:bodyPr wrap="square">
            <a:spAutoFit/>
          </a:bodyPr>
          <a:lstStyle/>
          <a:p>
            <a:pPr marL="285750" indent="-285750">
              <a:buFont typeface="Arial" panose="020B0604020202020204" pitchFamily="34" charset="0"/>
              <a:buChar char="•"/>
            </a:pPr>
            <a:r>
              <a:rPr lang="sk-SK" dirty="0" smtClean="0">
                <a:solidFill>
                  <a:srgbClr val="000000"/>
                </a:solidFill>
              </a:rPr>
              <a:t>koncept </a:t>
            </a:r>
            <a:r>
              <a:rPr lang="sk-SK" dirty="0">
                <a:solidFill>
                  <a:srgbClr val="000000"/>
                </a:solidFill>
              </a:rPr>
              <a:t>informatických krúžkov, ktorý </a:t>
            </a:r>
            <a:r>
              <a:rPr lang="sk-SK" dirty="0" smtClean="0">
                <a:solidFill>
                  <a:srgbClr val="000000"/>
                </a:solidFill>
              </a:rPr>
              <a:t>je </a:t>
            </a:r>
            <a:r>
              <a:rPr lang="sk-SK" dirty="0">
                <a:solidFill>
                  <a:srgbClr val="000000"/>
                </a:solidFill>
              </a:rPr>
              <a:t>zameraný na niektorú z populárnych oblastí informatiky a  jej aplikácii v  matematike, technických a prírodných vedách. </a:t>
            </a:r>
            <a:endParaRPr lang="sk-SK" dirty="0" smtClean="0">
              <a:solidFill>
                <a:srgbClr val="000000"/>
              </a:solidFill>
            </a:endParaRPr>
          </a:p>
          <a:p>
            <a:pPr marL="285750" indent="-285750">
              <a:buFont typeface="Arial" panose="020B0604020202020204" pitchFamily="34" charset="0"/>
              <a:buChar char="•"/>
            </a:pPr>
            <a:r>
              <a:rPr lang="sk-SK" dirty="0" smtClean="0">
                <a:solidFill>
                  <a:srgbClr val="000000"/>
                </a:solidFill>
              </a:rPr>
              <a:t>zameranie </a:t>
            </a:r>
            <a:r>
              <a:rPr lang="sk-SK" dirty="0">
                <a:solidFill>
                  <a:srgbClr val="000000"/>
                </a:solidFill>
              </a:rPr>
              <a:t>krúžkov </a:t>
            </a:r>
            <a:r>
              <a:rPr lang="sk-SK" dirty="0" smtClean="0">
                <a:solidFill>
                  <a:srgbClr val="000000"/>
                </a:solidFill>
              </a:rPr>
              <a:t>je </a:t>
            </a:r>
            <a:r>
              <a:rPr lang="sk-SK" dirty="0">
                <a:solidFill>
                  <a:srgbClr val="000000"/>
                </a:solidFill>
              </a:rPr>
              <a:t>smerované do IT, programovania robotov, programovania </a:t>
            </a:r>
            <a:r>
              <a:rPr lang="sk-SK" dirty="0" smtClean="0">
                <a:solidFill>
                  <a:srgbClr val="000000"/>
                </a:solidFill>
              </a:rPr>
              <a:t>mobilných </a:t>
            </a:r>
            <a:r>
              <a:rPr lang="sk-SK" dirty="0">
                <a:solidFill>
                  <a:srgbClr val="000000"/>
                </a:solidFill>
              </a:rPr>
              <a:t>a iných aplikácií, elektroniku. </a:t>
            </a:r>
            <a:endParaRPr lang="sk-SK" dirty="0" smtClean="0">
              <a:solidFill>
                <a:srgbClr val="000000"/>
              </a:solidFill>
            </a:endParaRPr>
          </a:p>
          <a:p>
            <a:pPr marL="285750" indent="-285750">
              <a:buFont typeface="Arial" panose="020B0604020202020204" pitchFamily="34" charset="0"/>
              <a:buChar char="•"/>
            </a:pPr>
            <a:r>
              <a:rPr lang="sk-SK" dirty="0" smtClean="0">
                <a:solidFill>
                  <a:srgbClr val="000000"/>
                </a:solidFill>
              </a:rPr>
              <a:t>časť </a:t>
            </a:r>
            <a:r>
              <a:rPr lang="sk-SK" dirty="0">
                <a:solidFill>
                  <a:srgbClr val="000000"/>
                </a:solidFill>
              </a:rPr>
              <a:t>krúžkov </a:t>
            </a:r>
            <a:r>
              <a:rPr lang="sk-SK" dirty="0" smtClean="0">
                <a:solidFill>
                  <a:srgbClr val="000000"/>
                </a:solidFill>
              </a:rPr>
              <a:t>je zameraná </a:t>
            </a:r>
            <a:r>
              <a:rPr lang="sk-SK" dirty="0">
                <a:solidFill>
                  <a:srgbClr val="000000"/>
                </a:solidFill>
              </a:rPr>
              <a:t>na 3D modelovanie objektov vo voľne dostupnom softvéri ako aj na aplikáciu IT do matematiky, prírodných a technických vied s využitím IT </a:t>
            </a:r>
            <a:r>
              <a:rPr lang="sk-SK" dirty="0" err="1">
                <a:solidFill>
                  <a:srgbClr val="000000"/>
                </a:solidFill>
              </a:rPr>
              <a:t>Science</a:t>
            </a:r>
            <a:r>
              <a:rPr lang="sk-SK" dirty="0">
                <a:solidFill>
                  <a:srgbClr val="000000"/>
                </a:solidFill>
              </a:rPr>
              <a:t> </a:t>
            </a:r>
            <a:r>
              <a:rPr lang="sk-SK" dirty="0" err="1">
                <a:solidFill>
                  <a:srgbClr val="000000"/>
                </a:solidFill>
              </a:rPr>
              <a:t>Lab</a:t>
            </a:r>
            <a:r>
              <a:rPr lang="sk-SK" dirty="0">
                <a:solidFill>
                  <a:srgbClr val="000000"/>
                </a:solidFill>
              </a:rPr>
              <a:t>. </a:t>
            </a:r>
            <a:endParaRPr lang="sk-SK" dirty="0"/>
          </a:p>
        </p:txBody>
      </p:sp>
    </p:spTree>
    <p:extLst>
      <p:ext uri="{BB962C8B-B14F-4D97-AF65-F5344CB8AC3E}">
        <p14:creationId xmlns:p14="http://schemas.microsoft.com/office/powerpoint/2010/main" val="194038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74171" y="1724401"/>
            <a:ext cx="8839201" cy="3117565"/>
          </a:xfrm>
        </p:spPr>
        <p:txBody>
          <a:bodyPr/>
          <a:lstStyle/>
          <a:p>
            <a:pPr lvl="0" algn="just">
              <a:spcAft>
                <a:spcPts val="600"/>
              </a:spcAft>
              <a:buFont typeface="+mj-lt"/>
              <a:buAutoNum type="arabicPeriod" startAt="6"/>
            </a:pPr>
            <a:endParaRPr lang="sk-SK" sz="2000" dirty="0" smtClean="0">
              <a:ea typeface="Times New Roman" panose="02020603050405020304" pitchFamily="18" charset="0"/>
            </a:endParaRPr>
          </a:p>
          <a:p>
            <a:pPr algn="just">
              <a:spcAft>
                <a:spcPts val="600"/>
              </a:spcAft>
            </a:pPr>
            <a:r>
              <a:rPr lang="sk-SK" sz="1800" dirty="0" smtClean="0">
                <a:ea typeface="Times New Roman" panose="02020603050405020304" pitchFamily="18" charset="0"/>
              </a:rPr>
              <a:t>V</a:t>
            </a:r>
            <a:r>
              <a:rPr lang="sk-SK" sz="1800" dirty="0">
                <a:ea typeface="Times New Roman" panose="02020603050405020304" pitchFamily="18" charset="0"/>
              </a:rPr>
              <a:t> rámci rozvoja digitálnej gramotnosti sa do získania </a:t>
            </a:r>
            <a:r>
              <a:rPr lang="sk-SK" sz="1800" b="1" dirty="0" smtClean="0">
                <a:ea typeface="Times New Roman" panose="02020603050405020304" pitchFamily="18" charset="0"/>
              </a:rPr>
              <a:t>medzinárodného certifikátu </a:t>
            </a:r>
            <a:r>
              <a:rPr lang="sk-SK" sz="1800" b="1" dirty="0">
                <a:ea typeface="Times New Roman" panose="02020603050405020304" pitchFamily="18" charset="0"/>
              </a:rPr>
              <a:t>ECDL </a:t>
            </a:r>
            <a:r>
              <a:rPr lang="sk-SK" sz="1800" dirty="0">
                <a:ea typeface="Times New Roman" panose="02020603050405020304" pitchFamily="18" charset="0"/>
              </a:rPr>
              <a:t>doteraz zapojilo </a:t>
            </a:r>
            <a:r>
              <a:rPr lang="sk-SK" sz="1800" dirty="0" smtClean="0">
                <a:ea typeface="Times New Roman" panose="02020603050405020304" pitchFamily="18" charset="0"/>
              </a:rPr>
              <a:t>k 12/2018 - </a:t>
            </a:r>
            <a:r>
              <a:rPr lang="sk-SK" sz="1800" b="1" dirty="0" smtClean="0">
                <a:ea typeface="Times New Roman" panose="02020603050405020304" pitchFamily="18" charset="0"/>
              </a:rPr>
              <a:t>385 </a:t>
            </a:r>
            <a:r>
              <a:rPr lang="sk-SK" sz="1800" b="1" dirty="0">
                <a:ea typeface="Times New Roman" panose="02020603050405020304" pitchFamily="18" charset="0"/>
              </a:rPr>
              <a:t>učiteľov SŠ a </a:t>
            </a:r>
            <a:r>
              <a:rPr lang="sk-SK" sz="1800" b="1" dirty="0" smtClean="0">
                <a:ea typeface="Times New Roman" panose="02020603050405020304" pitchFamily="18" charset="0"/>
              </a:rPr>
              <a:t>1951 </a:t>
            </a:r>
            <a:r>
              <a:rPr lang="sk-SK" sz="1800" b="1" dirty="0">
                <a:ea typeface="Times New Roman" panose="02020603050405020304" pitchFamily="18" charset="0"/>
              </a:rPr>
              <a:t>žiakov SŠ</a:t>
            </a:r>
            <a:r>
              <a:rPr lang="sk-SK" sz="1800" dirty="0">
                <a:ea typeface="Times New Roman" panose="02020603050405020304" pitchFamily="18" charset="0"/>
              </a:rPr>
              <a:t>. Kapacita projektu je </a:t>
            </a:r>
            <a:r>
              <a:rPr lang="sk-SK" sz="1800" b="1" dirty="0">
                <a:ea typeface="Times New Roman" panose="02020603050405020304" pitchFamily="18" charset="0"/>
              </a:rPr>
              <a:t>spolu </a:t>
            </a:r>
            <a:r>
              <a:rPr lang="sk-SK" sz="1800" b="1" dirty="0" smtClean="0">
                <a:ea typeface="Times New Roman" panose="02020603050405020304" pitchFamily="18" charset="0"/>
              </a:rPr>
              <a:t>9000 </a:t>
            </a:r>
            <a:r>
              <a:rPr lang="sk-SK" sz="1800" b="1" dirty="0">
                <a:ea typeface="Times New Roman" panose="02020603050405020304" pitchFamily="18" charset="0"/>
              </a:rPr>
              <a:t>absolventov</a:t>
            </a:r>
            <a:r>
              <a:rPr lang="sk-SK" sz="1800" dirty="0">
                <a:ea typeface="Times New Roman" panose="02020603050405020304" pitchFamily="18" charset="0"/>
              </a:rPr>
              <a:t> (6500 </a:t>
            </a:r>
            <a:r>
              <a:rPr lang="sk-SK" sz="1800" dirty="0" smtClean="0">
                <a:ea typeface="Times New Roman" panose="02020603050405020304" pitchFamily="18" charset="0"/>
              </a:rPr>
              <a:t>žiakov SŠ </a:t>
            </a:r>
            <a:r>
              <a:rPr lang="sk-SK" sz="1800" dirty="0">
                <a:ea typeface="Times New Roman" panose="02020603050405020304" pitchFamily="18" charset="0"/>
              </a:rPr>
              <a:t>a 500 učiteľov </a:t>
            </a:r>
            <a:r>
              <a:rPr lang="sk-SK" sz="1800" dirty="0" smtClean="0">
                <a:ea typeface="Times New Roman" panose="02020603050405020304" pitchFamily="18" charset="0"/>
              </a:rPr>
              <a:t>SŠ, 2000 študentov VŠ). K</a:t>
            </a:r>
            <a:r>
              <a:rPr lang="sk-SK" sz="1800" dirty="0">
                <a:ea typeface="Times New Roman" panose="02020603050405020304" pitchFamily="18" charset="0"/>
              </a:rPr>
              <a:t> príprave na vzdelávanie ECDL boli vytvorené učebné materiály pre </a:t>
            </a:r>
            <a:r>
              <a:rPr lang="sk-SK" sz="1800" b="1" dirty="0">
                <a:ea typeface="Times New Roman" panose="02020603050405020304" pitchFamily="18" charset="0"/>
                <a:hlinkClick r:id="rId3" action="ppaction://hlinkfile"/>
              </a:rPr>
              <a:t>8 modulov</a:t>
            </a:r>
            <a:r>
              <a:rPr lang="sk-SK" sz="1800" dirty="0">
                <a:ea typeface="Times New Roman" panose="02020603050405020304" pitchFamily="18" charset="0"/>
              </a:rPr>
              <a:t>. </a:t>
            </a:r>
            <a:endParaRPr lang="sk-SK" sz="1800" dirty="0">
              <a:ea typeface="Calibri" panose="020F0502020204030204" pitchFamily="34" charset="0"/>
            </a:endParaRPr>
          </a:p>
          <a:p>
            <a:pPr algn="just">
              <a:spcAft>
                <a:spcPts val="600"/>
              </a:spcAft>
            </a:pPr>
            <a:r>
              <a:rPr lang="sk-SK" sz="1800" dirty="0">
                <a:ea typeface="Times New Roman" panose="02020603050405020304" pitchFamily="18" charset="0"/>
              </a:rPr>
              <a:t>V rámci osobnostného rozvoja a komunikačných kompetencií za účelom získania </a:t>
            </a:r>
            <a:r>
              <a:rPr lang="sk-SK" sz="1800" b="1" dirty="0" smtClean="0">
                <a:ea typeface="Times New Roman" panose="02020603050405020304" pitchFamily="18" charset="0"/>
              </a:rPr>
              <a:t>medzinárodného</a:t>
            </a:r>
            <a:r>
              <a:rPr lang="sk-SK" sz="1800" dirty="0" smtClean="0">
                <a:ea typeface="Times New Roman" panose="02020603050405020304" pitchFamily="18" charset="0"/>
              </a:rPr>
              <a:t> </a:t>
            </a:r>
            <a:r>
              <a:rPr lang="sk-SK" sz="1800" b="1" dirty="0" smtClean="0">
                <a:ea typeface="Times New Roman" panose="02020603050405020304" pitchFamily="18" charset="0"/>
              </a:rPr>
              <a:t>certifikátu </a:t>
            </a:r>
            <a:r>
              <a:rPr lang="sk-SK" sz="1800" b="1" dirty="0">
                <a:ea typeface="Times New Roman" panose="02020603050405020304" pitchFamily="18" charset="0"/>
              </a:rPr>
              <a:t>ECo-C</a:t>
            </a:r>
            <a:r>
              <a:rPr lang="sk-SK" sz="1800" dirty="0">
                <a:ea typeface="Times New Roman" panose="02020603050405020304" pitchFamily="18" charset="0"/>
              </a:rPr>
              <a:t>® plánujeme zapojiť v tomto školskom roku </a:t>
            </a:r>
            <a:r>
              <a:rPr lang="sk-SK" sz="1800" b="1" dirty="0">
                <a:ea typeface="Times New Roman" panose="02020603050405020304" pitchFamily="18" charset="0"/>
              </a:rPr>
              <a:t>80 učiteľov SŠ </a:t>
            </a:r>
            <a:r>
              <a:rPr lang="sk-SK" sz="1800" dirty="0">
                <a:ea typeface="Times New Roman" panose="02020603050405020304" pitchFamily="18" charset="0"/>
              </a:rPr>
              <a:t>a </a:t>
            </a:r>
            <a:r>
              <a:rPr lang="sk-SK" sz="1800" b="1" dirty="0" smtClean="0">
                <a:ea typeface="Times New Roman" panose="02020603050405020304" pitchFamily="18" charset="0"/>
              </a:rPr>
              <a:t>150 </a:t>
            </a:r>
            <a:r>
              <a:rPr lang="sk-SK" sz="1800" b="1" dirty="0">
                <a:ea typeface="Times New Roman" panose="02020603050405020304" pitchFamily="18" charset="0"/>
              </a:rPr>
              <a:t>žiakov SŠ</a:t>
            </a:r>
            <a:r>
              <a:rPr lang="sk-SK" sz="1800" dirty="0">
                <a:ea typeface="Times New Roman" panose="02020603050405020304" pitchFamily="18" charset="0"/>
              </a:rPr>
              <a:t>. Kapacita projektu je spolu </a:t>
            </a:r>
            <a:r>
              <a:rPr lang="sk-SK" sz="1800" b="1" dirty="0" smtClean="0">
                <a:ea typeface="Times New Roman" panose="02020603050405020304" pitchFamily="18" charset="0"/>
              </a:rPr>
              <a:t>700 </a:t>
            </a:r>
            <a:r>
              <a:rPr lang="sk-SK" sz="1800" b="1" dirty="0">
                <a:ea typeface="Times New Roman" panose="02020603050405020304" pitchFamily="18" charset="0"/>
              </a:rPr>
              <a:t>absolventov </a:t>
            </a:r>
            <a:r>
              <a:rPr lang="sk-SK" sz="1800" dirty="0" smtClean="0">
                <a:ea typeface="Times New Roman" panose="02020603050405020304" pitchFamily="18" charset="0"/>
              </a:rPr>
              <a:t>(200 žiakov SŠ, 100 učiteľov SŠ a 400 študentov VŠ). </a:t>
            </a:r>
            <a:endParaRPr lang="sk-SK" sz="1800" dirty="0">
              <a:ea typeface="Times New Roman" panose="02020603050405020304" pitchFamily="18" charset="0"/>
            </a:endParaRPr>
          </a:p>
          <a:p>
            <a:pPr marL="0" lvl="0" indent="0" algn="just">
              <a:spcAft>
                <a:spcPts val="600"/>
              </a:spcAft>
              <a:buNone/>
            </a:pPr>
            <a:endParaRPr lang="sk-SK" sz="2000" dirty="0">
              <a:effectLst/>
              <a:ea typeface="Calibri" panose="020F0502020204030204" pitchFamily="34" charset="0"/>
            </a:endParaRPr>
          </a:p>
        </p:txBody>
      </p:sp>
      <p:sp>
        <p:nvSpPr>
          <p:cNvPr id="6" name="Nadpis 1"/>
          <p:cNvSpPr txBox="1">
            <a:spLocks/>
          </p:cNvSpPr>
          <p:nvPr/>
        </p:nvSpPr>
        <p:spPr>
          <a:xfrm>
            <a:off x="3221179" y="352152"/>
            <a:ext cx="5708073" cy="583023"/>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sk-SK" sz="3600" b="1" dirty="0" smtClean="0">
                <a:solidFill>
                  <a:srgbClr val="E46C0A"/>
                </a:solidFill>
              </a:rPr>
              <a:t>AKTUÁLNY STAV</a:t>
            </a:r>
            <a:endParaRPr lang="sk-SK" sz="3600" b="1" dirty="0">
              <a:solidFill>
                <a:srgbClr val="E46C0A"/>
              </a:solidFill>
            </a:endParaRPr>
          </a:p>
        </p:txBody>
      </p:sp>
    </p:spTree>
    <p:extLst>
      <p:ext uri="{BB962C8B-B14F-4D97-AF65-F5344CB8AC3E}">
        <p14:creationId xmlns:p14="http://schemas.microsoft.com/office/powerpoint/2010/main" val="198511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1.4.</a:t>
            </a:r>
            <a:endParaRPr lang="sk-SK" sz="3600" b="1" dirty="0">
              <a:solidFill>
                <a:srgbClr val="E46C0A"/>
              </a:solidFill>
            </a:endParaRPr>
          </a:p>
        </p:txBody>
      </p:sp>
      <p:sp>
        <p:nvSpPr>
          <p:cNvPr id="2" name="BlokTextu 1"/>
          <p:cNvSpPr txBox="1"/>
          <p:nvPr/>
        </p:nvSpPr>
        <p:spPr>
          <a:xfrm>
            <a:off x="421618" y="1103627"/>
            <a:ext cx="8392868" cy="2308324"/>
          </a:xfrm>
          <a:prstGeom prst="rect">
            <a:avLst/>
          </a:prstGeom>
          <a:noFill/>
        </p:spPr>
        <p:txBody>
          <a:bodyPr wrap="square" rtlCol="0">
            <a:spAutoFit/>
          </a:bodyPr>
          <a:lstStyle/>
          <a:p>
            <a:r>
              <a:rPr lang="sk-SK" b="1" dirty="0"/>
              <a:t>ECDL (Európsky vodičský preukaz na počítače) </a:t>
            </a:r>
            <a:endParaRPr lang="sk-SK" b="1" dirty="0" smtClean="0"/>
          </a:p>
          <a:p>
            <a:pPr marL="285750" indent="-285750">
              <a:buFont typeface="Wingdings" panose="05000000000000000000" pitchFamily="2" charset="2"/>
              <a:buChar char="Ø"/>
            </a:pPr>
            <a:r>
              <a:rPr lang="sk-SK" dirty="0" smtClean="0"/>
              <a:t>medzinárodne </a:t>
            </a:r>
            <a:r>
              <a:rPr lang="sk-SK" dirty="0"/>
              <a:t>uznávaný systém </a:t>
            </a:r>
            <a:r>
              <a:rPr lang="sk-SK" dirty="0" smtClean="0"/>
              <a:t>certifikátov,</a:t>
            </a:r>
          </a:p>
          <a:p>
            <a:pPr marL="285750" indent="-285750">
              <a:buFont typeface="Wingdings" panose="05000000000000000000" pitchFamily="2" charset="2"/>
              <a:buChar char="Ø"/>
            </a:pPr>
            <a:r>
              <a:rPr lang="sk-SK" dirty="0" smtClean="0"/>
              <a:t>umožňuje </a:t>
            </a:r>
            <a:r>
              <a:rPr lang="sk-SK" dirty="0"/>
              <a:t>jednotne overovať znalosti a zručnosti potrebné na ovládanie </a:t>
            </a:r>
            <a:r>
              <a:rPr lang="sk-SK" dirty="0" smtClean="0"/>
              <a:t>počítačov,</a:t>
            </a:r>
          </a:p>
          <a:p>
            <a:pPr marL="285750" indent="-285750">
              <a:buFont typeface="Wingdings" panose="05000000000000000000" pitchFamily="2" charset="2"/>
              <a:buChar char="Ø"/>
            </a:pPr>
            <a:r>
              <a:rPr lang="sk-SK" dirty="0" smtClean="0"/>
              <a:t>testuje počítačové zručnosti, ktoré sú dôležité pre život,</a:t>
            </a:r>
          </a:p>
          <a:p>
            <a:pPr marL="285750" indent="-285750">
              <a:buFont typeface="Wingdings" panose="05000000000000000000" pitchFamily="2" charset="2"/>
              <a:buChar char="Ø"/>
            </a:pPr>
            <a:r>
              <a:rPr lang="sk-SK" dirty="0"/>
              <a:t>a</a:t>
            </a:r>
            <a:r>
              <a:rPr lang="sk-SK" dirty="0" smtClean="0"/>
              <a:t>k 4 </a:t>
            </a:r>
            <a:r>
              <a:rPr lang="sk-SK" dirty="0"/>
              <a:t>testy </a:t>
            </a:r>
            <a:r>
              <a:rPr lang="sk-SK" dirty="0" smtClean="0"/>
              <a:t>zo 4 modulov sú urobené úspešne, </a:t>
            </a:r>
            <a:r>
              <a:rPr lang="sk-SK" dirty="0"/>
              <a:t>t. j. každý test nad 75% všetkých bodov, </a:t>
            </a:r>
            <a:r>
              <a:rPr lang="sk-SK" b="1" dirty="0" smtClean="0">
                <a:solidFill>
                  <a:srgbClr val="FF0000"/>
                </a:solidFill>
              </a:rPr>
              <a:t>certifikát je získaný </a:t>
            </a:r>
            <a:r>
              <a:rPr lang="sk-SK" b="1" dirty="0">
                <a:solidFill>
                  <a:srgbClr val="FF0000"/>
                </a:solidFill>
              </a:rPr>
              <a:t>bezplatne</a:t>
            </a:r>
            <a:r>
              <a:rPr lang="sk-SK" b="1" dirty="0" smtClean="0"/>
              <a:t>. </a:t>
            </a:r>
            <a:endParaRPr lang="sk-SK" dirty="0" smtClean="0"/>
          </a:p>
          <a:p>
            <a:endParaRPr lang="sk-SK" dirty="0" smtClean="0"/>
          </a:p>
          <a:p>
            <a:r>
              <a:rPr lang="sk-SK" b="1" dirty="0" smtClean="0"/>
              <a:t>Plánované počty na získanie certifikátu a počty úspešných k 31. 12. 2018</a:t>
            </a:r>
          </a:p>
        </p:txBody>
      </p:sp>
      <p:graphicFrame>
        <p:nvGraphicFramePr>
          <p:cNvPr id="3" name="Tabuľka 2"/>
          <p:cNvGraphicFramePr>
            <a:graphicFrameLocks noGrp="1"/>
          </p:cNvGraphicFramePr>
          <p:nvPr>
            <p:extLst/>
          </p:nvPr>
        </p:nvGraphicFramePr>
        <p:xfrm>
          <a:off x="1518738" y="3433025"/>
          <a:ext cx="6595531" cy="1381760"/>
        </p:xfrm>
        <a:graphic>
          <a:graphicData uri="http://schemas.openxmlformats.org/drawingml/2006/table">
            <a:tbl>
              <a:tblPr firstRow="1" bandRow="1">
                <a:tableStyleId>{5C22544A-7EE6-4342-B048-85BDC9FD1C3A}</a:tableStyleId>
              </a:tblPr>
              <a:tblGrid>
                <a:gridCol w="919662">
                  <a:extLst>
                    <a:ext uri="{9D8B030D-6E8A-4147-A177-3AD203B41FA5}">
                      <a16:colId xmlns:a16="http://schemas.microsoft.com/office/drawing/2014/main" val="1531517106"/>
                    </a:ext>
                  </a:extLst>
                </a:gridCol>
                <a:gridCol w="1046205">
                  <a:extLst>
                    <a:ext uri="{9D8B030D-6E8A-4147-A177-3AD203B41FA5}">
                      <a16:colId xmlns:a16="http://schemas.microsoft.com/office/drawing/2014/main" val="2401665136"/>
                    </a:ext>
                  </a:extLst>
                </a:gridCol>
                <a:gridCol w="1589903">
                  <a:extLst>
                    <a:ext uri="{9D8B030D-6E8A-4147-A177-3AD203B41FA5}">
                      <a16:colId xmlns:a16="http://schemas.microsoft.com/office/drawing/2014/main" val="3533749901"/>
                    </a:ext>
                  </a:extLst>
                </a:gridCol>
                <a:gridCol w="1408670">
                  <a:extLst>
                    <a:ext uri="{9D8B030D-6E8A-4147-A177-3AD203B41FA5}">
                      <a16:colId xmlns:a16="http://schemas.microsoft.com/office/drawing/2014/main" val="887500315"/>
                    </a:ext>
                  </a:extLst>
                </a:gridCol>
                <a:gridCol w="1631091">
                  <a:extLst>
                    <a:ext uri="{9D8B030D-6E8A-4147-A177-3AD203B41FA5}">
                      <a16:colId xmlns:a16="http://schemas.microsoft.com/office/drawing/2014/main" val="134463725"/>
                    </a:ext>
                  </a:extLst>
                </a:gridCol>
              </a:tblGrid>
              <a:tr h="370840">
                <a:tc>
                  <a:txBody>
                    <a:bodyPr/>
                    <a:lstStyle/>
                    <a:p>
                      <a:endParaRPr lang="sk-SK" dirty="0"/>
                    </a:p>
                  </a:txBody>
                  <a:tcPr/>
                </a:tc>
                <a:tc>
                  <a:txBody>
                    <a:bodyPr/>
                    <a:lstStyle/>
                    <a:p>
                      <a:r>
                        <a:rPr lang="sk-SK" dirty="0" smtClean="0"/>
                        <a:t>Plán</a:t>
                      </a:r>
                      <a:endParaRPr lang="sk-SK" dirty="0"/>
                    </a:p>
                  </a:txBody>
                  <a:tcPr/>
                </a:tc>
                <a:tc>
                  <a:txBody>
                    <a:bodyPr/>
                    <a:lstStyle/>
                    <a:p>
                      <a:r>
                        <a:rPr lang="sk-SK" baseline="0" dirty="0" smtClean="0"/>
                        <a:t>Certifikát</a:t>
                      </a:r>
                    </a:p>
                    <a:p>
                      <a:r>
                        <a:rPr lang="sk-SK" baseline="0" dirty="0" smtClean="0"/>
                        <a:t>k 31. 12. 2018</a:t>
                      </a:r>
                      <a:endParaRPr lang="sk-SK" dirty="0"/>
                    </a:p>
                  </a:txBody>
                  <a:tcPr/>
                </a:tc>
                <a:tc>
                  <a:txBody>
                    <a:bodyPr/>
                    <a:lstStyle/>
                    <a:p>
                      <a:r>
                        <a:rPr lang="sk-SK" dirty="0" smtClean="0"/>
                        <a:t>Zapojení do testovania</a:t>
                      </a:r>
                      <a:endParaRPr lang="sk-SK" dirty="0"/>
                    </a:p>
                  </a:txBody>
                  <a:tcPr/>
                </a:tc>
                <a:tc>
                  <a:txBody>
                    <a:bodyPr/>
                    <a:lstStyle/>
                    <a:p>
                      <a:r>
                        <a:rPr lang="sk-SK" dirty="0" smtClean="0"/>
                        <a:t>Zapojení </a:t>
                      </a:r>
                      <a:r>
                        <a:rPr lang="sk-SK" smtClean="0"/>
                        <a:t>do konzultácií, cca</a:t>
                      </a:r>
                      <a:endParaRPr lang="sk-SK" dirty="0"/>
                    </a:p>
                  </a:txBody>
                  <a:tcPr/>
                </a:tc>
                <a:extLst>
                  <a:ext uri="{0D108BD9-81ED-4DB2-BD59-A6C34878D82A}">
                    <a16:rowId xmlns:a16="http://schemas.microsoft.com/office/drawing/2014/main" val="2501274481"/>
                  </a:ext>
                </a:extLst>
              </a:tr>
              <a:tr h="370840">
                <a:tc>
                  <a:txBody>
                    <a:bodyPr/>
                    <a:lstStyle/>
                    <a:p>
                      <a:r>
                        <a:rPr lang="sk-SK" dirty="0" smtClean="0"/>
                        <a:t>Žiaci</a:t>
                      </a:r>
                      <a:endParaRPr lang="sk-SK" dirty="0"/>
                    </a:p>
                  </a:txBody>
                  <a:tcPr/>
                </a:tc>
                <a:tc>
                  <a:txBody>
                    <a:bodyPr/>
                    <a:lstStyle/>
                    <a:p>
                      <a:pPr algn="ctr"/>
                      <a:r>
                        <a:rPr lang="sk-SK" dirty="0" smtClean="0"/>
                        <a:t>6500</a:t>
                      </a:r>
                      <a:endParaRPr lang="sk-SK"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dirty="0" smtClean="0"/>
                        <a:t>207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dirty="0" smtClean="0"/>
                        <a:t>320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dirty="0" smtClean="0"/>
                        <a:t>1951</a:t>
                      </a:r>
                    </a:p>
                  </a:txBody>
                  <a:tcPr/>
                </a:tc>
                <a:extLst>
                  <a:ext uri="{0D108BD9-81ED-4DB2-BD59-A6C34878D82A}">
                    <a16:rowId xmlns:a16="http://schemas.microsoft.com/office/drawing/2014/main" val="2949813888"/>
                  </a:ext>
                </a:extLst>
              </a:tr>
              <a:tr h="370840">
                <a:tc>
                  <a:txBody>
                    <a:bodyPr/>
                    <a:lstStyle/>
                    <a:p>
                      <a:r>
                        <a:rPr lang="sk-SK" dirty="0" smtClean="0"/>
                        <a:t>Učitelia</a:t>
                      </a:r>
                      <a:endParaRPr lang="sk-SK" dirty="0"/>
                    </a:p>
                  </a:txBody>
                  <a:tcPr/>
                </a:tc>
                <a:tc>
                  <a:txBody>
                    <a:bodyPr/>
                    <a:lstStyle/>
                    <a:p>
                      <a:pPr algn="ctr"/>
                      <a:r>
                        <a:rPr lang="sk-SK" dirty="0" smtClean="0"/>
                        <a:t>  500</a:t>
                      </a:r>
                      <a:endParaRPr lang="sk-SK" dirty="0"/>
                    </a:p>
                  </a:txBody>
                  <a:tcPr/>
                </a:tc>
                <a:tc>
                  <a:txBody>
                    <a:bodyPr/>
                    <a:lstStyle/>
                    <a:p>
                      <a:pPr algn="ctr"/>
                      <a:r>
                        <a:rPr lang="sk-SK" dirty="0" smtClean="0"/>
                        <a:t>94</a:t>
                      </a:r>
                      <a:endParaRPr lang="sk-SK" dirty="0"/>
                    </a:p>
                  </a:txBody>
                  <a:tcPr/>
                </a:tc>
                <a:tc>
                  <a:txBody>
                    <a:bodyPr/>
                    <a:lstStyle/>
                    <a:p>
                      <a:pPr algn="ctr"/>
                      <a:r>
                        <a:rPr lang="sk-SK" dirty="0" smtClean="0"/>
                        <a:t>153</a:t>
                      </a:r>
                      <a:endParaRPr lang="sk-SK" dirty="0"/>
                    </a:p>
                  </a:txBody>
                  <a:tcPr/>
                </a:tc>
                <a:tc>
                  <a:txBody>
                    <a:bodyPr/>
                    <a:lstStyle/>
                    <a:p>
                      <a:pPr algn="ctr"/>
                      <a:r>
                        <a:rPr lang="sk-SK" dirty="0" smtClean="0"/>
                        <a:t>385</a:t>
                      </a:r>
                      <a:endParaRPr lang="sk-SK" dirty="0"/>
                    </a:p>
                  </a:txBody>
                  <a:tcPr/>
                </a:tc>
                <a:extLst>
                  <a:ext uri="{0D108BD9-81ED-4DB2-BD59-A6C34878D82A}">
                    <a16:rowId xmlns:a16="http://schemas.microsoft.com/office/drawing/2014/main" val="3800819861"/>
                  </a:ext>
                </a:extLst>
              </a:tr>
            </a:tbl>
          </a:graphicData>
        </a:graphic>
      </p:graphicFrame>
    </p:spTree>
    <p:extLst>
      <p:ext uri="{BB962C8B-B14F-4D97-AF65-F5344CB8AC3E}">
        <p14:creationId xmlns:p14="http://schemas.microsoft.com/office/powerpoint/2010/main" val="3002290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PODAKTIVITA 1.4.</a:t>
            </a:r>
            <a:endParaRPr lang="sk-SK" sz="3600" b="1" dirty="0">
              <a:solidFill>
                <a:srgbClr val="E46C0A"/>
              </a:solidFill>
            </a:endParaRPr>
          </a:p>
        </p:txBody>
      </p:sp>
      <p:sp>
        <p:nvSpPr>
          <p:cNvPr id="2" name="BlokTextu 1"/>
          <p:cNvSpPr txBox="1"/>
          <p:nvPr/>
        </p:nvSpPr>
        <p:spPr>
          <a:xfrm>
            <a:off x="421618" y="1103627"/>
            <a:ext cx="8392868" cy="2585323"/>
          </a:xfrm>
          <a:prstGeom prst="rect">
            <a:avLst/>
          </a:prstGeom>
          <a:noFill/>
        </p:spPr>
        <p:txBody>
          <a:bodyPr wrap="square" rtlCol="0">
            <a:spAutoFit/>
          </a:bodyPr>
          <a:lstStyle/>
          <a:p>
            <a:r>
              <a:rPr lang="sk-SK" b="1" dirty="0"/>
              <a:t>ECo-C</a:t>
            </a:r>
            <a:r>
              <a:rPr lang="sk-SK" b="1" dirty="0" smtClean="0"/>
              <a:t>® (</a:t>
            </a:r>
            <a:r>
              <a:rPr lang="sk-SK" b="1" dirty="0" err="1"/>
              <a:t>European</a:t>
            </a:r>
            <a:r>
              <a:rPr lang="sk-SK" b="1" dirty="0"/>
              <a:t> </a:t>
            </a:r>
            <a:r>
              <a:rPr lang="sk-SK" b="1" dirty="0" err="1"/>
              <a:t>communication</a:t>
            </a:r>
            <a:r>
              <a:rPr lang="sk-SK" b="1" dirty="0"/>
              <a:t> </a:t>
            </a:r>
            <a:r>
              <a:rPr lang="sk-SK" b="1" dirty="0" err="1"/>
              <a:t>certificate</a:t>
            </a:r>
            <a:r>
              <a:rPr lang="sk-SK" b="1" dirty="0"/>
              <a:t>®</a:t>
            </a:r>
            <a:r>
              <a:rPr lang="sk-SK" b="1" dirty="0" smtClean="0"/>
              <a:t>) </a:t>
            </a:r>
          </a:p>
          <a:p>
            <a:pPr marL="285750" indent="-285750">
              <a:buFont typeface="Wingdings" panose="05000000000000000000" pitchFamily="2" charset="2"/>
              <a:buChar char="Ø"/>
            </a:pPr>
            <a:r>
              <a:rPr lang="sk-SK" dirty="0"/>
              <a:t>štandardizovaný certifikát v oblasti osobnostného rozvoja a komunikačných kompetencií,</a:t>
            </a:r>
            <a:endParaRPr lang="sk-SK" dirty="0" smtClean="0"/>
          </a:p>
          <a:p>
            <a:pPr marL="285750" indent="-285750">
              <a:buFont typeface="Wingdings" panose="05000000000000000000" pitchFamily="2" charset="2"/>
              <a:buChar char="Ø"/>
            </a:pPr>
            <a:r>
              <a:rPr lang="sk-SK" dirty="0" smtClean="0"/>
              <a:t>certifikát je možné získať </a:t>
            </a:r>
            <a:r>
              <a:rPr lang="sk-SK" dirty="0"/>
              <a:t>úspešným (min 80% bodov</a:t>
            </a:r>
            <a:r>
              <a:rPr lang="sk-SK" dirty="0" smtClean="0"/>
              <a:t>) absolvovaním </a:t>
            </a:r>
            <a:r>
              <a:rPr lang="sk-SK" dirty="0"/>
              <a:t>5 modulov:</a:t>
            </a:r>
            <a:endParaRPr lang="sk-SK" dirty="0" smtClean="0"/>
          </a:p>
          <a:p>
            <a:pPr marL="742950" lvl="1" indent="-285750">
              <a:buFont typeface="Wingdings" panose="05000000000000000000" pitchFamily="2" charset="2"/>
              <a:buChar char="Ø"/>
            </a:pPr>
            <a:r>
              <a:rPr lang="sk-SK" dirty="0"/>
              <a:t>M1 Modul Tímová </a:t>
            </a:r>
            <a:r>
              <a:rPr lang="sk-SK" dirty="0" smtClean="0"/>
              <a:t>práca </a:t>
            </a:r>
            <a:endParaRPr lang="sk-SK" dirty="0"/>
          </a:p>
          <a:p>
            <a:pPr marL="742950" lvl="1" indent="-285750">
              <a:buFont typeface="Wingdings" panose="05000000000000000000" pitchFamily="2" charset="2"/>
              <a:buChar char="Ø"/>
            </a:pPr>
            <a:r>
              <a:rPr lang="sk-SK" dirty="0"/>
              <a:t>M2 Modul </a:t>
            </a:r>
            <a:r>
              <a:rPr lang="sk-SK" dirty="0" err="1" smtClean="0"/>
              <a:t>Selfmarketing</a:t>
            </a:r>
            <a:endParaRPr lang="sk-SK" dirty="0"/>
          </a:p>
          <a:p>
            <a:pPr marL="742950" lvl="1" indent="-285750">
              <a:buFont typeface="Wingdings" panose="05000000000000000000" pitchFamily="2" charset="2"/>
              <a:buChar char="Ø"/>
            </a:pPr>
            <a:r>
              <a:rPr lang="sk-SK" dirty="0"/>
              <a:t>M3 Modul Manažment </a:t>
            </a:r>
            <a:r>
              <a:rPr lang="sk-SK" dirty="0" smtClean="0"/>
              <a:t>konfliktov</a:t>
            </a:r>
            <a:endParaRPr lang="sk-SK" dirty="0"/>
          </a:p>
          <a:p>
            <a:pPr marL="742950" lvl="1" indent="-285750">
              <a:buFont typeface="Wingdings" panose="05000000000000000000" pitchFamily="2" charset="2"/>
              <a:buChar char="Ø"/>
            </a:pPr>
            <a:r>
              <a:rPr lang="sk-SK" dirty="0"/>
              <a:t>M4 Modul </a:t>
            </a:r>
            <a:r>
              <a:rPr lang="sk-SK" dirty="0" smtClean="0"/>
              <a:t>Komunikácia </a:t>
            </a:r>
            <a:endParaRPr lang="sk-SK" dirty="0"/>
          </a:p>
          <a:p>
            <a:pPr marL="742950" lvl="1" indent="-285750">
              <a:buFont typeface="Wingdings" panose="05000000000000000000" pitchFamily="2" charset="2"/>
              <a:buChar char="Ø"/>
            </a:pPr>
            <a:r>
              <a:rPr lang="sk-SK" dirty="0"/>
              <a:t>M5 Prípadová </a:t>
            </a:r>
            <a:r>
              <a:rPr lang="sk-SK" dirty="0" smtClean="0"/>
              <a:t>štúdia</a:t>
            </a:r>
          </a:p>
        </p:txBody>
      </p:sp>
      <p:graphicFrame>
        <p:nvGraphicFramePr>
          <p:cNvPr id="3" name="Tabuľka 2"/>
          <p:cNvGraphicFramePr>
            <a:graphicFrameLocks noGrp="1"/>
          </p:cNvGraphicFramePr>
          <p:nvPr>
            <p:extLst>
              <p:ext uri="{D42A27DB-BD31-4B8C-83A1-F6EECF244321}">
                <p14:modId xmlns:p14="http://schemas.microsoft.com/office/powerpoint/2010/main" val="819917285"/>
              </p:ext>
            </p:extLst>
          </p:nvPr>
        </p:nvGraphicFramePr>
        <p:xfrm>
          <a:off x="5448480" y="3885251"/>
          <a:ext cx="1965867" cy="1112520"/>
        </p:xfrm>
        <a:graphic>
          <a:graphicData uri="http://schemas.openxmlformats.org/drawingml/2006/table">
            <a:tbl>
              <a:tblPr firstRow="1" bandRow="1">
                <a:tableStyleId>{5C22544A-7EE6-4342-B048-85BDC9FD1C3A}</a:tableStyleId>
              </a:tblPr>
              <a:tblGrid>
                <a:gridCol w="919662">
                  <a:extLst>
                    <a:ext uri="{9D8B030D-6E8A-4147-A177-3AD203B41FA5}">
                      <a16:colId xmlns:a16="http://schemas.microsoft.com/office/drawing/2014/main" val="1531517106"/>
                    </a:ext>
                  </a:extLst>
                </a:gridCol>
                <a:gridCol w="1046205">
                  <a:extLst>
                    <a:ext uri="{9D8B030D-6E8A-4147-A177-3AD203B41FA5}">
                      <a16:colId xmlns:a16="http://schemas.microsoft.com/office/drawing/2014/main" val="2401665136"/>
                    </a:ext>
                  </a:extLst>
                </a:gridCol>
              </a:tblGrid>
              <a:tr h="370840">
                <a:tc>
                  <a:txBody>
                    <a:bodyPr/>
                    <a:lstStyle/>
                    <a:p>
                      <a:endParaRPr lang="sk-SK" dirty="0"/>
                    </a:p>
                  </a:txBody>
                  <a:tcPr/>
                </a:tc>
                <a:tc>
                  <a:txBody>
                    <a:bodyPr/>
                    <a:lstStyle/>
                    <a:p>
                      <a:r>
                        <a:rPr lang="sk-SK" dirty="0" smtClean="0"/>
                        <a:t>Plán</a:t>
                      </a:r>
                      <a:endParaRPr lang="sk-SK" dirty="0"/>
                    </a:p>
                  </a:txBody>
                  <a:tcPr/>
                </a:tc>
                <a:extLst>
                  <a:ext uri="{0D108BD9-81ED-4DB2-BD59-A6C34878D82A}">
                    <a16:rowId xmlns:a16="http://schemas.microsoft.com/office/drawing/2014/main" val="2501274481"/>
                  </a:ext>
                </a:extLst>
              </a:tr>
              <a:tr h="370840">
                <a:tc>
                  <a:txBody>
                    <a:bodyPr/>
                    <a:lstStyle/>
                    <a:p>
                      <a:r>
                        <a:rPr lang="sk-SK" dirty="0" smtClean="0"/>
                        <a:t>Žiaci</a:t>
                      </a:r>
                      <a:endParaRPr lang="sk-SK" dirty="0"/>
                    </a:p>
                  </a:txBody>
                  <a:tcPr/>
                </a:tc>
                <a:tc>
                  <a:txBody>
                    <a:bodyPr/>
                    <a:lstStyle/>
                    <a:p>
                      <a:pPr algn="ctr"/>
                      <a:r>
                        <a:rPr lang="sk-SK" dirty="0" smtClean="0"/>
                        <a:t>200</a:t>
                      </a:r>
                      <a:endParaRPr lang="sk-SK" dirty="0"/>
                    </a:p>
                  </a:txBody>
                  <a:tcPr/>
                </a:tc>
                <a:extLst>
                  <a:ext uri="{0D108BD9-81ED-4DB2-BD59-A6C34878D82A}">
                    <a16:rowId xmlns:a16="http://schemas.microsoft.com/office/drawing/2014/main" val="2949813888"/>
                  </a:ext>
                </a:extLst>
              </a:tr>
              <a:tr h="370840">
                <a:tc>
                  <a:txBody>
                    <a:bodyPr/>
                    <a:lstStyle/>
                    <a:p>
                      <a:r>
                        <a:rPr lang="sk-SK" dirty="0" smtClean="0"/>
                        <a:t>Učitelia</a:t>
                      </a:r>
                      <a:endParaRPr lang="sk-SK" dirty="0"/>
                    </a:p>
                  </a:txBody>
                  <a:tcPr/>
                </a:tc>
                <a:tc>
                  <a:txBody>
                    <a:bodyPr/>
                    <a:lstStyle/>
                    <a:p>
                      <a:pPr algn="ctr"/>
                      <a:r>
                        <a:rPr lang="sk-SK" dirty="0" smtClean="0"/>
                        <a:t>100</a:t>
                      </a:r>
                      <a:endParaRPr lang="sk-SK" dirty="0"/>
                    </a:p>
                  </a:txBody>
                  <a:tcPr/>
                </a:tc>
                <a:extLst>
                  <a:ext uri="{0D108BD9-81ED-4DB2-BD59-A6C34878D82A}">
                    <a16:rowId xmlns:a16="http://schemas.microsoft.com/office/drawing/2014/main" val="3800819861"/>
                  </a:ext>
                </a:extLst>
              </a:tr>
            </a:tbl>
          </a:graphicData>
        </a:graphic>
      </p:graphicFrame>
      <p:sp>
        <p:nvSpPr>
          <p:cNvPr id="9" name="BlokTextu 8"/>
          <p:cNvSpPr txBox="1"/>
          <p:nvPr/>
        </p:nvSpPr>
        <p:spPr>
          <a:xfrm>
            <a:off x="664029" y="3885251"/>
            <a:ext cx="4201886" cy="369332"/>
          </a:xfrm>
          <a:prstGeom prst="rect">
            <a:avLst/>
          </a:prstGeom>
          <a:noFill/>
        </p:spPr>
        <p:txBody>
          <a:bodyPr wrap="square" rtlCol="0">
            <a:spAutoFit/>
          </a:bodyPr>
          <a:lstStyle/>
          <a:p>
            <a:r>
              <a:rPr lang="sk-SK" b="1" dirty="0"/>
              <a:t>Plánované počty na získanie </a:t>
            </a:r>
            <a:r>
              <a:rPr lang="sk-SK" b="1" dirty="0" smtClean="0"/>
              <a:t>certifikátu</a:t>
            </a:r>
            <a:endParaRPr lang="sk-SK" b="1" dirty="0"/>
          </a:p>
        </p:txBody>
      </p:sp>
    </p:spTree>
    <p:extLst>
      <p:ext uri="{BB962C8B-B14F-4D97-AF65-F5344CB8AC3E}">
        <p14:creationId xmlns:p14="http://schemas.microsoft.com/office/powerpoint/2010/main" val="2278693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74"/>
            <a:ext cx="9144000" cy="6858000"/>
          </a:xfrm>
          <a:prstGeom prst="rect">
            <a:avLst/>
          </a:prstGeom>
        </p:spPr>
      </p:pic>
      <p:sp>
        <p:nvSpPr>
          <p:cNvPr id="3" name="Nadpis 2">
            <a:extLst>
              <a:ext uri="{FF2B5EF4-FFF2-40B4-BE49-F238E27FC236}">
                <a16:creationId xmlns:a16="http://schemas.microsoft.com/office/drawing/2014/main" id="{497D31C0-2E34-4E83-B3AE-F06C610AD43E}"/>
              </a:ext>
            </a:extLst>
          </p:cNvPr>
          <p:cNvSpPr>
            <a:spLocks noGrp="1"/>
          </p:cNvSpPr>
          <p:nvPr>
            <p:ph type="ctrTitle"/>
          </p:nvPr>
        </p:nvSpPr>
        <p:spPr>
          <a:xfrm>
            <a:off x="625009" y="3376717"/>
            <a:ext cx="7772400" cy="1656602"/>
          </a:xfrm>
        </p:spPr>
        <p:txBody>
          <a:bodyPr/>
          <a:lstStyle/>
          <a:p>
            <a:r>
              <a:rPr lang="sk-SK" dirty="0" smtClean="0"/>
              <a:t>Testy bádateľských spôsobilostí</a:t>
            </a:r>
            <a:endParaRPr lang="sk-SK" dirty="0"/>
          </a:p>
        </p:txBody>
      </p:sp>
    </p:spTree>
    <p:extLst>
      <p:ext uri="{BB962C8B-B14F-4D97-AF65-F5344CB8AC3E}">
        <p14:creationId xmlns:p14="http://schemas.microsoft.com/office/powerpoint/2010/main" val="1107698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324" y="638397"/>
            <a:ext cx="7886700" cy="1095508"/>
          </a:xfrm>
        </p:spPr>
        <p:txBody>
          <a:bodyPr/>
          <a:lstStyle/>
          <a:p>
            <a:pPr algn="ctr"/>
            <a:r>
              <a:rPr lang="sk-SK" dirty="0" smtClean="0"/>
              <a:t>Stredné školy</a:t>
            </a:r>
            <a:endParaRPr lang="sk-SK" dirty="0"/>
          </a:p>
        </p:txBody>
      </p:sp>
      <p:sp>
        <p:nvSpPr>
          <p:cNvPr id="3" name="Zástupný objekt pre obsah 2"/>
          <p:cNvSpPr>
            <a:spLocks noGrp="1"/>
          </p:cNvSpPr>
          <p:nvPr>
            <p:ph idx="1"/>
          </p:nvPr>
        </p:nvSpPr>
        <p:spPr>
          <a:xfrm>
            <a:off x="648673" y="1327488"/>
            <a:ext cx="7886700" cy="3164419"/>
          </a:xfrm>
        </p:spPr>
        <p:txBody>
          <a:bodyPr/>
          <a:lstStyle/>
          <a:p>
            <a:r>
              <a:rPr lang="sk-SK" dirty="0" smtClean="0"/>
              <a:t>14 úloh</a:t>
            </a:r>
          </a:p>
          <a:p>
            <a:r>
              <a:rPr lang="sk-SK" dirty="0" smtClean="0"/>
              <a:t>6 zručností (</a:t>
            </a:r>
            <a:r>
              <a:rPr lang="sk-SK" sz="2000" i="1" dirty="0"/>
              <a:t>Formulovať </a:t>
            </a:r>
            <a:r>
              <a:rPr lang="sk-SK" sz="2000" i="1" dirty="0" smtClean="0"/>
              <a:t>hypotézu</a:t>
            </a:r>
            <a:r>
              <a:rPr lang="sk-SK" sz="2000" dirty="0" smtClean="0"/>
              <a:t>, </a:t>
            </a:r>
            <a:r>
              <a:rPr lang="sk-SK" sz="2000" i="1" dirty="0"/>
              <a:t>Naplánovať </a:t>
            </a:r>
            <a:r>
              <a:rPr lang="sk-SK" sz="2000" i="1" dirty="0" smtClean="0"/>
              <a:t>postup</a:t>
            </a:r>
            <a:r>
              <a:rPr lang="sk-SK" sz="2000" dirty="0" smtClean="0"/>
              <a:t>, </a:t>
            </a:r>
            <a:r>
              <a:rPr lang="sk-SK" sz="2000" i="1" dirty="0"/>
              <a:t>Určovať </a:t>
            </a:r>
            <a:r>
              <a:rPr lang="sk-SK" sz="2000" i="1" dirty="0" smtClean="0"/>
              <a:t>presnosť</a:t>
            </a:r>
            <a:r>
              <a:rPr lang="sk-SK" sz="2000" dirty="0" smtClean="0"/>
              <a:t>, </a:t>
            </a:r>
            <a:r>
              <a:rPr lang="sk-SK" sz="2000" i="1" dirty="0"/>
              <a:t>Transformovať </a:t>
            </a:r>
            <a:r>
              <a:rPr lang="sk-SK" sz="2000" i="1" dirty="0" smtClean="0"/>
              <a:t>výsledky</a:t>
            </a:r>
            <a:r>
              <a:rPr lang="sk-SK" sz="2000" dirty="0" smtClean="0"/>
              <a:t>, </a:t>
            </a:r>
            <a:r>
              <a:rPr lang="sk-SK" sz="2000" i="1" dirty="0"/>
              <a:t>Určovať vzťahy na základe </a:t>
            </a:r>
            <a:r>
              <a:rPr lang="sk-SK" sz="2000" i="1" dirty="0" smtClean="0"/>
              <a:t>tabuliek</a:t>
            </a:r>
            <a:r>
              <a:rPr lang="sk-SK" sz="2000" dirty="0" smtClean="0"/>
              <a:t>, </a:t>
            </a:r>
            <a:r>
              <a:rPr lang="sk-SK" sz="2000" i="1" dirty="0"/>
              <a:t>Určovať vzťahy na základe grafov</a:t>
            </a:r>
            <a:r>
              <a:rPr lang="sk-SK" dirty="0" smtClean="0"/>
              <a:t>)</a:t>
            </a:r>
          </a:p>
          <a:p>
            <a:r>
              <a:rPr lang="sk-SK" dirty="0" smtClean="0"/>
              <a:t>Odoslané testy - </a:t>
            </a:r>
            <a:r>
              <a:rPr lang="sk-SK" dirty="0"/>
              <a:t>10820</a:t>
            </a:r>
            <a:r>
              <a:rPr lang="sk-SK" dirty="0" smtClean="0"/>
              <a:t> </a:t>
            </a:r>
          </a:p>
          <a:p>
            <a:r>
              <a:rPr lang="sk-SK" dirty="0" smtClean="0"/>
              <a:t>Spracovávané testy – 10404</a:t>
            </a:r>
          </a:p>
          <a:p>
            <a:r>
              <a:rPr lang="sk-SK" dirty="0" smtClean="0"/>
              <a:t>Odstránené – čas vypĺňania menej ako 3 min, viac ako deň, po 16:00 a nezodpovedaná viac ako polovica otázok</a:t>
            </a:r>
            <a:endParaRPr lang="sk-SK" dirty="0"/>
          </a:p>
        </p:txBody>
      </p:sp>
    </p:spTree>
    <p:extLst>
      <p:ext uri="{BB962C8B-B14F-4D97-AF65-F5344CB8AC3E}">
        <p14:creationId xmlns:p14="http://schemas.microsoft.com/office/powerpoint/2010/main" val="2948868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95700" y="274638"/>
            <a:ext cx="4991100" cy="850106"/>
          </a:xfrm>
        </p:spPr>
        <p:txBody>
          <a:bodyPr rtlCol="0">
            <a:normAutofit/>
          </a:bodyPr>
          <a:lstStyle/>
          <a:p>
            <a:pPr>
              <a:defRPr/>
            </a:pPr>
            <a:r>
              <a:rPr lang="sk-SK" sz="4000" b="1" dirty="0" smtClean="0">
                <a:solidFill>
                  <a:srgbClr val="E46C0A"/>
                </a:solidFill>
              </a:rPr>
              <a:t>Základné údaje</a:t>
            </a:r>
            <a:endParaRPr lang="sk-SK" sz="4000" dirty="0" smtClean="0">
              <a:solidFill>
                <a:schemeClr val="accent6">
                  <a:lumMod val="75000"/>
                </a:schemeClr>
              </a:solidFill>
            </a:endParaRPr>
          </a:p>
        </p:txBody>
      </p:sp>
      <p:sp>
        <p:nvSpPr>
          <p:cNvPr id="5123" name="Zástupný symbol obsahu 2"/>
          <p:cNvSpPr>
            <a:spLocks noGrp="1"/>
          </p:cNvSpPr>
          <p:nvPr>
            <p:ph idx="1"/>
          </p:nvPr>
        </p:nvSpPr>
        <p:spPr>
          <a:xfrm>
            <a:off x="1043608" y="1124744"/>
            <a:ext cx="8100392" cy="4968552"/>
          </a:xfrm>
        </p:spPr>
        <p:txBody>
          <a:bodyPr/>
          <a:lstStyle/>
          <a:p>
            <a:pPr marL="0" indent="0">
              <a:spcBef>
                <a:spcPts val="0"/>
              </a:spcBef>
              <a:spcAft>
                <a:spcPts val="1800"/>
              </a:spcAft>
              <a:buNone/>
            </a:pPr>
            <a:r>
              <a:rPr lang="sk-SK" sz="2000" b="1" dirty="0" smtClean="0"/>
              <a:t>PRIJÍMATEĽ NFP: </a:t>
            </a:r>
            <a:r>
              <a:rPr lang="sk-SK" sz="2000" dirty="0" smtClean="0"/>
              <a:t>Centrum vedecko-technických informácií SR</a:t>
            </a:r>
            <a:endParaRPr lang="sk-SK" sz="2000" dirty="0"/>
          </a:p>
          <a:p>
            <a:pPr marL="0" indent="0">
              <a:spcBef>
                <a:spcPts val="0"/>
              </a:spcBef>
              <a:spcAft>
                <a:spcPts val="1800"/>
              </a:spcAft>
              <a:buNone/>
              <a:tabLst>
                <a:tab pos="1162050" algn="l"/>
              </a:tabLst>
            </a:pPr>
            <a:r>
              <a:rPr lang="sk-SK" sz="2000" b="1" dirty="0"/>
              <a:t>PARTNERI: </a:t>
            </a:r>
            <a:r>
              <a:rPr lang="sk-SK" sz="2000" dirty="0" smtClean="0"/>
              <a:t>Univerzita P. J. Šafárika v Košiciach, Technická univerzita v 	Košiciach</a:t>
            </a:r>
            <a:r>
              <a:rPr lang="sk-SK" sz="2000" dirty="0"/>
              <a:t>, </a:t>
            </a:r>
            <a:r>
              <a:rPr lang="sk-SK" sz="2000" dirty="0" smtClean="0"/>
              <a:t>Žilinská univerzita v </a:t>
            </a:r>
            <a:r>
              <a:rPr lang="sk-SK" sz="2000" dirty="0"/>
              <a:t>Žiline, </a:t>
            </a:r>
            <a:r>
              <a:rPr lang="sk-SK" sz="2000" dirty="0" smtClean="0"/>
              <a:t>Univerzita Konštantína 	Filozofa v </a:t>
            </a:r>
            <a:r>
              <a:rPr lang="sk-SK" sz="2000" dirty="0"/>
              <a:t>Nitre, </a:t>
            </a:r>
            <a:r>
              <a:rPr lang="sk-SK" sz="2000" dirty="0" smtClean="0"/>
              <a:t>Univerzita Mateja Bela v </a:t>
            </a:r>
            <a:r>
              <a:rPr lang="sk-SK" sz="2000" dirty="0"/>
              <a:t>Banskej </a:t>
            </a:r>
            <a:r>
              <a:rPr lang="sk-SK" sz="2000" dirty="0" smtClean="0"/>
              <a:t>Bystrici </a:t>
            </a:r>
            <a:endParaRPr lang="sk-SK" sz="2000" b="1" dirty="0" smtClean="0"/>
          </a:p>
          <a:p>
            <a:pPr marL="0" indent="0">
              <a:spcBef>
                <a:spcPts val="0"/>
              </a:spcBef>
              <a:spcAft>
                <a:spcPts val="0"/>
              </a:spcAft>
              <a:buNone/>
              <a:tabLst>
                <a:tab pos="1162050" algn="l"/>
              </a:tabLst>
            </a:pPr>
            <a:r>
              <a:rPr lang="sk-SK" sz="2000" b="1" dirty="0" smtClean="0"/>
              <a:t>ĎALŠIE SPOLUPRACUJÚCE </a:t>
            </a:r>
            <a:r>
              <a:rPr lang="sk-SK" sz="2000" b="1" dirty="0"/>
              <a:t>SUBJEKTY: </a:t>
            </a:r>
            <a:r>
              <a:rPr lang="sk-SK" sz="2000" dirty="0" smtClean="0"/>
              <a:t>IT Asociácia Slovenska (ITAS), 	</a:t>
            </a:r>
            <a:r>
              <a:rPr lang="sk-SK" sz="2000" dirty="0" err="1" smtClean="0"/>
              <a:t>Klaster</a:t>
            </a:r>
            <a:r>
              <a:rPr lang="sk-SK" sz="2000" dirty="0" smtClean="0"/>
              <a:t> Košice </a:t>
            </a:r>
            <a:r>
              <a:rPr lang="sk-SK" sz="2000" dirty="0"/>
              <a:t>IT </a:t>
            </a:r>
            <a:r>
              <a:rPr lang="sk-SK" sz="2000" dirty="0" smtClean="0"/>
              <a:t>Valley, </a:t>
            </a:r>
            <a:r>
              <a:rPr lang="sk-SK" sz="2000" dirty="0"/>
              <a:t>IT </a:t>
            </a:r>
            <a:r>
              <a:rPr lang="sk-SK" sz="2000" dirty="0" smtClean="0"/>
              <a:t>firmy na Slovensku, Slovenská 	informatická </a:t>
            </a:r>
            <a:r>
              <a:rPr lang="sk-SK" sz="2000" dirty="0"/>
              <a:t>spoločnosť, </a:t>
            </a:r>
            <a:endParaRPr lang="sk-SK" sz="2000" dirty="0" smtClean="0"/>
          </a:p>
          <a:p>
            <a:pPr marL="0" indent="0">
              <a:spcBef>
                <a:spcPts val="0"/>
              </a:spcBef>
              <a:spcAft>
                <a:spcPts val="1800"/>
              </a:spcAft>
              <a:buNone/>
              <a:tabLst>
                <a:tab pos="1162050" algn="l"/>
              </a:tabLst>
            </a:pPr>
            <a:r>
              <a:rPr lang="sk-SK" sz="2000" dirty="0"/>
              <a:t>	</a:t>
            </a:r>
            <a:r>
              <a:rPr lang="sk-SK" sz="2000" dirty="0" smtClean="0"/>
              <a:t>Univerzita </a:t>
            </a:r>
            <a:r>
              <a:rPr lang="sk-SK" sz="2000" dirty="0"/>
              <a:t>Komenského v Bratislave, </a:t>
            </a:r>
            <a:r>
              <a:rPr lang="sk-SK" sz="2000" dirty="0" smtClean="0"/>
              <a:t>Slovenská </a:t>
            </a:r>
            <a:r>
              <a:rPr lang="sk-SK" sz="2000" dirty="0"/>
              <a:t>technická </a:t>
            </a:r>
            <a:r>
              <a:rPr lang="sk-SK" sz="2000" dirty="0" smtClean="0"/>
              <a:t>	univerzita </a:t>
            </a:r>
            <a:r>
              <a:rPr lang="sk-SK" sz="2000" dirty="0"/>
              <a:t>v </a:t>
            </a:r>
            <a:r>
              <a:rPr lang="sk-SK" sz="2000" dirty="0" smtClean="0"/>
              <a:t>Bratislave</a:t>
            </a:r>
            <a:endParaRPr lang="sk-SK" sz="2000" b="1" dirty="0" smtClean="0"/>
          </a:p>
          <a:p>
            <a:pPr marL="0" indent="0">
              <a:spcBef>
                <a:spcPts val="0"/>
              </a:spcBef>
              <a:spcAft>
                <a:spcPts val="1800"/>
              </a:spcAft>
              <a:buNone/>
              <a:tabLst>
                <a:tab pos="1162050" algn="l"/>
              </a:tabLst>
            </a:pPr>
            <a:r>
              <a:rPr lang="sk-SK" sz="2000" b="1" dirty="0" smtClean="0"/>
              <a:t>DĹŽKA </a:t>
            </a:r>
            <a:r>
              <a:rPr lang="sk-SK" sz="2000" b="1" dirty="0"/>
              <a:t>TRVANIA </a:t>
            </a:r>
            <a:r>
              <a:rPr lang="sk-SK" sz="2000" b="1" dirty="0" smtClean="0"/>
              <a:t>PROJEKTU: </a:t>
            </a:r>
            <a:r>
              <a:rPr lang="sk-SK" sz="2000" dirty="0"/>
              <a:t>50 mesiacov (09/</a:t>
            </a:r>
            <a:r>
              <a:rPr lang="en-GB" sz="2000" dirty="0"/>
              <a:t>201</a:t>
            </a:r>
            <a:r>
              <a:rPr lang="sk-SK" sz="2000" dirty="0"/>
              <a:t>6</a:t>
            </a:r>
            <a:r>
              <a:rPr lang="en-GB" sz="2000" dirty="0"/>
              <a:t> – </a:t>
            </a:r>
            <a:r>
              <a:rPr lang="sk-SK" sz="2000" dirty="0" smtClean="0"/>
              <a:t>10/2020)</a:t>
            </a:r>
            <a:endParaRPr lang="sk-SK" sz="2000" dirty="0"/>
          </a:p>
          <a:p>
            <a:pPr marL="0" indent="0">
              <a:spcBef>
                <a:spcPts val="0"/>
              </a:spcBef>
              <a:spcAft>
                <a:spcPts val="0"/>
              </a:spcAft>
              <a:buNone/>
              <a:tabLst>
                <a:tab pos="1162050" algn="l"/>
              </a:tabLst>
            </a:pPr>
            <a:r>
              <a:rPr lang="sk-SK" sz="2000" b="1" dirty="0" smtClean="0"/>
              <a:t>ROZPOČET PROJEKTU: </a:t>
            </a:r>
            <a:r>
              <a:rPr lang="sk-SK" sz="2000" dirty="0"/>
              <a:t>21 046 601,22 EUR z toho </a:t>
            </a:r>
            <a:endParaRPr lang="sk-SK" sz="2000" dirty="0" smtClean="0"/>
          </a:p>
          <a:p>
            <a:pPr marL="0" indent="0">
              <a:spcBef>
                <a:spcPts val="0"/>
              </a:spcBef>
              <a:spcAft>
                <a:spcPts val="1800"/>
              </a:spcAft>
              <a:buNone/>
              <a:tabLst>
                <a:tab pos="1162050" algn="l"/>
              </a:tabLst>
            </a:pPr>
            <a:r>
              <a:rPr lang="sk-SK" sz="2000" dirty="0"/>
              <a:t>	</a:t>
            </a:r>
            <a:r>
              <a:rPr lang="sk-SK" sz="2000" dirty="0" smtClean="0"/>
              <a:t>NFP </a:t>
            </a:r>
            <a:r>
              <a:rPr lang="sk-SK" sz="2000" dirty="0"/>
              <a:t>20 672 509,10 EUR a 374 092,12 EUR 5% spoluúčasť VŠ</a:t>
            </a:r>
            <a:endParaRPr lang="sk-SK" sz="2000" b="1" dirty="0"/>
          </a:p>
          <a:p>
            <a:pPr marL="0" indent="0">
              <a:spcAft>
                <a:spcPts val="1800"/>
              </a:spcAft>
              <a:buNone/>
              <a:tabLst>
                <a:tab pos="1162050" algn="l"/>
              </a:tabLst>
            </a:pPr>
            <a:endParaRPr lang="sk-SK" sz="2000" b="1" dirty="0" smtClean="0"/>
          </a:p>
        </p:txBody>
      </p:sp>
    </p:spTree>
    <p:extLst>
      <p:ext uri="{BB962C8B-B14F-4D97-AF65-F5344CB8AC3E}">
        <p14:creationId xmlns:p14="http://schemas.microsoft.com/office/powerpoint/2010/main" val="2872626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8673" y="592058"/>
            <a:ext cx="7886700" cy="856298"/>
          </a:xfrm>
        </p:spPr>
        <p:txBody>
          <a:bodyPr/>
          <a:lstStyle/>
          <a:p>
            <a:pPr algn="ctr"/>
            <a:r>
              <a:rPr lang="sk-SK" dirty="0"/>
              <a:t>Ú</a:t>
            </a:r>
            <a:r>
              <a:rPr lang="sk-SK" dirty="0" smtClean="0"/>
              <a:t>spešnosti</a:t>
            </a:r>
            <a:endParaRPr lang="sk-SK" dirty="0"/>
          </a:p>
        </p:txBody>
      </p:sp>
      <p:graphicFrame>
        <p:nvGraphicFramePr>
          <p:cNvPr id="5" name="Zástupný symbol obsahu 4"/>
          <p:cNvGraphicFramePr>
            <a:graphicFrameLocks noGrp="1"/>
          </p:cNvGraphicFramePr>
          <p:nvPr>
            <p:ph idx="1"/>
            <p:extLst/>
          </p:nvPr>
        </p:nvGraphicFramePr>
        <p:xfrm>
          <a:off x="628650" y="1825625"/>
          <a:ext cx="7886700" cy="741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sk-SK" dirty="0" smtClean="0"/>
                        <a:t>Celková</a:t>
                      </a:r>
                      <a:endParaRPr lang="sk-SK" dirty="0"/>
                    </a:p>
                  </a:txBody>
                  <a:tcPr/>
                </a:tc>
                <a:tc>
                  <a:txBody>
                    <a:bodyPr/>
                    <a:lstStyle/>
                    <a:p>
                      <a:r>
                        <a:rPr lang="sk-SK" dirty="0" smtClean="0"/>
                        <a:t>Gymnáziá</a:t>
                      </a:r>
                      <a:endParaRPr lang="sk-SK" dirty="0"/>
                    </a:p>
                  </a:txBody>
                  <a:tcPr/>
                </a:tc>
                <a:tc>
                  <a:txBody>
                    <a:bodyPr/>
                    <a:lstStyle/>
                    <a:p>
                      <a:r>
                        <a:rPr lang="sk-SK" dirty="0" smtClean="0"/>
                        <a:t>SOŠ</a:t>
                      </a:r>
                      <a:endParaRPr lang="sk-SK" dirty="0"/>
                    </a:p>
                  </a:txBody>
                  <a:tcPr/>
                </a:tc>
                <a:extLst>
                  <a:ext uri="{0D108BD9-81ED-4DB2-BD59-A6C34878D82A}">
                    <a16:rowId xmlns:a16="http://schemas.microsoft.com/office/drawing/2014/main" val="10000"/>
                  </a:ext>
                </a:extLst>
              </a:tr>
              <a:tr h="370840">
                <a:tc>
                  <a:txBody>
                    <a:bodyPr/>
                    <a:lstStyle/>
                    <a:p>
                      <a:r>
                        <a:rPr lang="sk-SK" dirty="0" smtClean="0"/>
                        <a:t>0,235</a:t>
                      </a:r>
                      <a:endParaRPr lang="sk-SK" dirty="0"/>
                    </a:p>
                  </a:txBody>
                  <a:tcPr/>
                </a:tc>
                <a:tc>
                  <a:txBody>
                    <a:bodyPr/>
                    <a:lstStyle/>
                    <a:p>
                      <a:r>
                        <a:rPr lang="sk-SK" dirty="0" smtClean="0"/>
                        <a:t>0,252</a:t>
                      </a:r>
                      <a:endParaRPr lang="sk-SK" dirty="0"/>
                    </a:p>
                  </a:txBody>
                  <a:tcPr/>
                </a:tc>
                <a:tc>
                  <a:txBody>
                    <a:bodyPr/>
                    <a:lstStyle/>
                    <a:p>
                      <a:r>
                        <a:rPr lang="sk-SK" dirty="0" smtClean="0"/>
                        <a:t>0,202</a:t>
                      </a:r>
                      <a:endParaRPr lang="sk-SK" dirty="0"/>
                    </a:p>
                  </a:txBody>
                  <a:tcPr/>
                </a:tc>
                <a:extLst>
                  <a:ext uri="{0D108BD9-81ED-4DB2-BD59-A6C34878D82A}">
                    <a16:rowId xmlns:a16="http://schemas.microsoft.com/office/drawing/2014/main" val="10001"/>
                  </a:ext>
                </a:extLst>
              </a:tr>
            </a:tbl>
          </a:graphicData>
        </a:graphic>
      </p:graphicFrame>
      <p:graphicFrame>
        <p:nvGraphicFramePr>
          <p:cNvPr id="6" name="Tabuľka 5"/>
          <p:cNvGraphicFramePr>
            <a:graphicFrameLocks noGrp="1"/>
          </p:cNvGraphicFramePr>
          <p:nvPr>
            <p:extLst/>
          </p:nvPr>
        </p:nvGraphicFramePr>
        <p:xfrm>
          <a:off x="634072" y="2858705"/>
          <a:ext cx="7922574" cy="1559560"/>
        </p:xfrm>
        <a:graphic>
          <a:graphicData uri="http://schemas.openxmlformats.org/drawingml/2006/table">
            <a:tbl>
              <a:tblPr firstRow="1" bandRow="1">
                <a:tableStyleId>{5C22544A-7EE6-4342-B048-85BDC9FD1C3A}</a:tableStyleId>
              </a:tblPr>
              <a:tblGrid>
                <a:gridCol w="1320429">
                  <a:extLst>
                    <a:ext uri="{9D8B030D-6E8A-4147-A177-3AD203B41FA5}">
                      <a16:colId xmlns:a16="http://schemas.microsoft.com/office/drawing/2014/main" val="20000"/>
                    </a:ext>
                  </a:extLst>
                </a:gridCol>
                <a:gridCol w="1320429">
                  <a:extLst>
                    <a:ext uri="{9D8B030D-6E8A-4147-A177-3AD203B41FA5}">
                      <a16:colId xmlns:a16="http://schemas.microsoft.com/office/drawing/2014/main" val="20001"/>
                    </a:ext>
                  </a:extLst>
                </a:gridCol>
                <a:gridCol w="1320429">
                  <a:extLst>
                    <a:ext uri="{9D8B030D-6E8A-4147-A177-3AD203B41FA5}">
                      <a16:colId xmlns:a16="http://schemas.microsoft.com/office/drawing/2014/main" val="20002"/>
                    </a:ext>
                  </a:extLst>
                </a:gridCol>
                <a:gridCol w="1320429">
                  <a:extLst>
                    <a:ext uri="{9D8B030D-6E8A-4147-A177-3AD203B41FA5}">
                      <a16:colId xmlns:a16="http://schemas.microsoft.com/office/drawing/2014/main" val="20003"/>
                    </a:ext>
                  </a:extLst>
                </a:gridCol>
                <a:gridCol w="1320429">
                  <a:extLst>
                    <a:ext uri="{9D8B030D-6E8A-4147-A177-3AD203B41FA5}">
                      <a16:colId xmlns:a16="http://schemas.microsoft.com/office/drawing/2014/main" val="20004"/>
                    </a:ext>
                  </a:extLst>
                </a:gridCol>
                <a:gridCol w="1320429">
                  <a:extLst>
                    <a:ext uri="{9D8B030D-6E8A-4147-A177-3AD203B41FA5}">
                      <a16:colId xmlns:a16="http://schemas.microsoft.com/office/drawing/2014/main" val="20005"/>
                    </a:ext>
                  </a:extLst>
                </a:gridCol>
              </a:tblGrid>
              <a:tr h="370840">
                <a:tc>
                  <a:txBody>
                    <a:bodyPr/>
                    <a:lstStyle/>
                    <a:p>
                      <a:r>
                        <a:rPr lang="sk-SK" sz="1800" i="1" dirty="0" smtClean="0"/>
                        <a:t>Formulovať hypotézu</a:t>
                      </a:r>
                      <a:endParaRPr lang="sk-SK" dirty="0"/>
                    </a:p>
                  </a:txBody>
                  <a:tcPr/>
                </a:tc>
                <a:tc>
                  <a:txBody>
                    <a:bodyPr/>
                    <a:lstStyle/>
                    <a:p>
                      <a:r>
                        <a:rPr lang="sk-SK" sz="1800" i="1" dirty="0" smtClean="0"/>
                        <a:t>Naplánovať postup</a:t>
                      </a:r>
                      <a:endParaRPr lang="sk-SK" dirty="0"/>
                    </a:p>
                  </a:txBody>
                  <a:tcPr/>
                </a:tc>
                <a:tc>
                  <a:txBody>
                    <a:bodyPr/>
                    <a:lstStyle/>
                    <a:p>
                      <a:r>
                        <a:rPr lang="sk-SK" sz="1800" i="1" dirty="0" smtClean="0"/>
                        <a:t>Určovať presnosť</a:t>
                      </a:r>
                      <a:endParaRPr lang="sk-SK" dirty="0"/>
                    </a:p>
                  </a:txBody>
                  <a:tcPr/>
                </a:tc>
                <a:tc>
                  <a:txBody>
                    <a:bodyPr/>
                    <a:lstStyle/>
                    <a:p>
                      <a:r>
                        <a:rPr lang="sk-SK" sz="1800" i="1" dirty="0" smtClean="0"/>
                        <a:t>Transformovať výsledky</a:t>
                      </a:r>
                      <a:endParaRPr lang="sk-SK" dirty="0"/>
                    </a:p>
                  </a:txBody>
                  <a:tcPr/>
                </a:tc>
                <a:tc>
                  <a:txBody>
                    <a:bodyPr/>
                    <a:lstStyle/>
                    <a:p>
                      <a:r>
                        <a:rPr lang="sk-SK" sz="1800" i="1" dirty="0" smtClean="0"/>
                        <a:t>Určovať vzťahy na základe tabuliek</a:t>
                      </a:r>
                      <a:endParaRPr lang="sk-SK" dirty="0"/>
                    </a:p>
                  </a:txBody>
                  <a:tcPr/>
                </a:tc>
                <a:tc>
                  <a:txBody>
                    <a:bodyPr/>
                    <a:lstStyle/>
                    <a:p>
                      <a:r>
                        <a:rPr lang="sk-SK" sz="1800" i="1" dirty="0" smtClean="0"/>
                        <a:t>Určovať vzťahy na základe grafov</a:t>
                      </a:r>
                      <a:endParaRPr lang="sk-SK" dirty="0"/>
                    </a:p>
                  </a:txBody>
                  <a:tcPr/>
                </a:tc>
                <a:extLst>
                  <a:ext uri="{0D108BD9-81ED-4DB2-BD59-A6C34878D82A}">
                    <a16:rowId xmlns:a16="http://schemas.microsoft.com/office/drawing/2014/main" val="10000"/>
                  </a:ext>
                </a:extLst>
              </a:tr>
              <a:tr h="370840">
                <a:tc>
                  <a:txBody>
                    <a:bodyPr/>
                    <a:lstStyle/>
                    <a:p>
                      <a:r>
                        <a:rPr lang="sk-SK" dirty="0" smtClean="0"/>
                        <a:t>0,189</a:t>
                      </a:r>
                      <a:endParaRPr lang="sk-SK" dirty="0"/>
                    </a:p>
                  </a:txBody>
                  <a:tcPr/>
                </a:tc>
                <a:tc>
                  <a:txBody>
                    <a:bodyPr/>
                    <a:lstStyle/>
                    <a:p>
                      <a:r>
                        <a:rPr lang="sk-SK" dirty="0" smtClean="0"/>
                        <a:t>0,272</a:t>
                      </a:r>
                      <a:endParaRPr lang="sk-SK" dirty="0"/>
                    </a:p>
                  </a:txBody>
                  <a:tcPr/>
                </a:tc>
                <a:tc>
                  <a:txBody>
                    <a:bodyPr/>
                    <a:lstStyle/>
                    <a:p>
                      <a:r>
                        <a:rPr lang="sk-SK" dirty="0" smtClean="0"/>
                        <a:t>0,207</a:t>
                      </a:r>
                      <a:endParaRPr lang="sk-SK" dirty="0"/>
                    </a:p>
                  </a:txBody>
                  <a:tcPr/>
                </a:tc>
                <a:tc>
                  <a:txBody>
                    <a:bodyPr/>
                    <a:lstStyle/>
                    <a:p>
                      <a:r>
                        <a:rPr lang="sk-SK" dirty="0" smtClean="0"/>
                        <a:t>0,139</a:t>
                      </a:r>
                      <a:endParaRPr lang="sk-SK" dirty="0"/>
                    </a:p>
                  </a:txBody>
                  <a:tcPr/>
                </a:tc>
                <a:tc>
                  <a:txBody>
                    <a:bodyPr/>
                    <a:lstStyle/>
                    <a:p>
                      <a:r>
                        <a:rPr lang="sk-SK" dirty="0" smtClean="0"/>
                        <a:t>0,227</a:t>
                      </a:r>
                      <a:endParaRPr lang="sk-SK" dirty="0"/>
                    </a:p>
                  </a:txBody>
                  <a:tcPr/>
                </a:tc>
                <a:tc>
                  <a:txBody>
                    <a:bodyPr/>
                    <a:lstStyle/>
                    <a:p>
                      <a:r>
                        <a:rPr lang="sk-SK" dirty="0" smtClean="0"/>
                        <a:t>0,336</a:t>
                      </a:r>
                      <a:endParaRPr lang="sk-SK"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5538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171" y="1137591"/>
            <a:ext cx="5794324" cy="420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lokTextu 6"/>
          <p:cNvSpPr txBox="1"/>
          <p:nvPr/>
        </p:nvSpPr>
        <p:spPr>
          <a:xfrm>
            <a:off x="6180544" y="3776666"/>
            <a:ext cx="2389454" cy="923330"/>
          </a:xfrm>
          <a:prstGeom prst="rect">
            <a:avLst/>
          </a:prstGeom>
          <a:noFill/>
        </p:spPr>
        <p:txBody>
          <a:bodyPr wrap="square" rtlCol="0">
            <a:spAutoFit/>
          </a:bodyPr>
          <a:lstStyle/>
          <a:p>
            <a:pPr marL="285750" indent="-285750">
              <a:buFont typeface="Arial" panose="020B0604020202020204" pitchFamily="34" charset="0"/>
              <a:buChar char="•"/>
            </a:pPr>
            <a:r>
              <a:rPr lang="sk-SK" dirty="0" smtClean="0"/>
              <a:t>Úspešnosť – 0,136</a:t>
            </a:r>
          </a:p>
          <a:p>
            <a:pPr marL="285750" indent="-285750">
              <a:buFont typeface="Arial" panose="020B0604020202020204" pitchFamily="34" charset="0"/>
              <a:buChar char="•"/>
            </a:pPr>
            <a:r>
              <a:rPr lang="sk-SK" i="1" dirty="0"/>
              <a:t>Transformovať </a:t>
            </a:r>
            <a:r>
              <a:rPr lang="sk-SK" i="1" dirty="0" smtClean="0"/>
              <a:t>výsledky</a:t>
            </a:r>
            <a:endParaRPr lang="sk-SK"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980" y="105717"/>
            <a:ext cx="4018020" cy="367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539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87002" y="1507352"/>
            <a:ext cx="2389454" cy="1200329"/>
          </a:xfrm>
          <a:prstGeom prst="rect">
            <a:avLst/>
          </a:prstGeom>
          <a:noFill/>
        </p:spPr>
        <p:txBody>
          <a:bodyPr wrap="square" rtlCol="0">
            <a:spAutoFit/>
          </a:bodyPr>
          <a:lstStyle/>
          <a:p>
            <a:pPr marL="285750" indent="-285750">
              <a:buFont typeface="Arial" panose="020B0604020202020204" pitchFamily="34" charset="0"/>
              <a:buChar char="•"/>
            </a:pPr>
            <a:r>
              <a:rPr lang="sk-SK" dirty="0" smtClean="0"/>
              <a:t>Úspešnosť – 0,491</a:t>
            </a:r>
          </a:p>
          <a:p>
            <a:pPr marL="285750" indent="-285750">
              <a:buFont typeface="Arial" panose="020B0604020202020204" pitchFamily="34" charset="0"/>
              <a:buChar char="•"/>
            </a:pPr>
            <a:r>
              <a:rPr lang="sk-SK" i="1" dirty="0"/>
              <a:t>Určovať vzťahy na základe </a:t>
            </a:r>
            <a:r>
              <a:rPr lang="sk-SK" i="1" dirty="0" smtClean="0"/>
              <a:t>grafov</a:t>
            </a:r>
          </a:p>
          <a:p>
            <a:pPr marL="285750" indent="-285750">
              <a:buFont typeface="Arial" panose="020B0604020202020204" pitchFamily="34" charset="0"/>
              <a:buChar char="•"/>
            </a:pPr>
            <a:endParaRPr lang="sk-SK" dirty="0"/>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1032" y="1394156"/>
            <a:ext cx="6492968"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uľka 6"/>
          <p:cNvGraphicFramePr>
            <a:graphicFrameLocks noGrp="1"/>
          </p:cNvGraphicFramePr>
          <p:nvPr>
            <p:extLst/>
          </p:nvPr>
        </p:nvGraphicFramePr>
        <p:xfrm>
          <a:off x="453029" y="2684979"/>
          <a:ext cx="2057400" cy="1800225"/>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200025">
                <a:tc>
                  <a:txBody>
                    <a:bodyPr/>
                    <a:lstStyle/>
                    <a:p>
                      <a:pPr algn="l" fontAlgn="b"/>
                      <a:r>
                        <a:rPr lang="sk-SK" sz="1200" u="none" strike="noStrike">
                          <a:effectLst/>
                        </a:rPr>
                        <a:t>a, c</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644</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6,19%</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00025">
                <a:tc>
                  <a:txBody>
                    <a:bodyPr/>
                    <a:lstStyle/>
                    <a:p>
                      <a:pPr algn="l" fontAlgn="b"/>
                      <a:r>
                        <a:rPr lang="sk-SK" sz="1200" u="none" strike="noStrike">
                          <a:effectLst/>
                        </a:rPr>
                        <a:t>a </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317</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3,05%</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00025">
                <a:tc>
                  <a:txBody>
                    <a:bodyPr/>
                    <a:lstStyle/>
                    <a:p>
                      <a:pPr algn="l" fontAlgn="b"/>
                      <a:r>
                        <a:rPr lang="sk-SK" sz="1200" u="none" strike="noStrike">
                          <a:effectLst/>
                        </a:rPr>
                        <a:t>c</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689</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6,62%</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200025">
                <a:tc>
                  <a:txBody>
                    <a:bodyPr/>
                    <a:lstStyle/>
                    <a:p>
                      <a:pPr algn="l" fontAlgn="b"/>
                      <a:r>
                        <a:rPr lang="sk-SK" sz="1200" u="none" strike="noStrike">
                          <a:effectLst/>
                        </a:rPr>
                        <a:t>c, e</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322</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3,09%</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00025">
                <a:tc>
                  <a:txBody>
                    <a:bodyPr/>
                    <a:lstStyle/>
                    <a:p>
                      <a:pPr algn="l" fontAlgn="b"/>
                      <a:r>
                        <a:rPr lang="sk-SK" sz="1200" u="none" strike="noStrike">
                          <a:effectLst/>
                        </a:rPr>
                        <a:t>b</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224</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2,15%</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00025">
                <a:tc>
                  <a:txBody>
                    <a:bodyPr/>
                    <a:lstStyle/>
                    <a:p>
                      <a:pPr algn="l" fontAlgn="b"/>
                      <a:r>
                        <a:rPr lang="sk-SK" sz="1200" u="none" strike="noStrike">
                          <a:effectLst/>
                        </a:rPr>
                        <a:t>d</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204</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1,96%</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00025">
                <a:tc>
                  <a:txBody>
                    <a:bodyPr/>
                    <a:lstStyle/>
                    <a:p>
                      <a:pPr algn="l" fontAlgn="b"/>
                      <a:r>
                        <a:rPr lang="sk-SK" sz="1200" u="none" strike="noStrike">
                          <a:effectLst/>
                        </a:rPr>
                        <a:t>e</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163</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1,57%</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200025">
                <a:tc>
                  <a:txBody>
                    <a:bodyPr/>
                    <a:lstStyle/>
                    <a:p>
                      <a:pPr algn="l" fontAlgn="b"/>
                      <a:r>
                        <a:rPr lang="sk-SK" sz="1200" u="none" strike="noStrike">
                          <a:effectLst/>
                        </a:rPr>
                        <a:t>a, e</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157</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a:effectLst/>
                        </a:rPr>
                        <a:t>1,51%</a:t>
                      </a:r>
                      <a:endParaRPr lang="sk-SK" sz="12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200025">
                <a:tc>
                  <a:txBody>
                    <a:bodyPr/>
                    <a:lstStyle/>
                    <a:p>
                      <a:pPr algn="l" fontAlgn="b"/>
                      <a:r>
                        <a:rPr lang="sk-SK" sz="1200" u="none" strike="noStrike">
                          <a:effectLst/>
                        </a:rPr>
                        <a:t>a, c, e</a:t>
                      </a:r>
                      <a:endParaRPr lang="sk-SK" sz="1200" b="0" i="0" u="none" strike="noStrike">
                        <a:solidFill>
                          <a:srgbClr val="000000"/>
                        </a:solidFill>
                        <a:effectLst/>
                        <a:latin typeface="Calibri"/>
                      </a:endParaRPr>
                    </a:p>
                  </a:txBody>
                  <a:tcPr marL="9525" marR="9525" marT="9525" marB="0" anchor="b"/>
                </a:tc>
                <a:tc>
                  <a:txBody>
                    <a:bodyPr/>
                    <a:lstStyle/>
                    <a:p>
                      <a:pPr algn="r" fontAlgn="b"/>
                      <a:r>
                        <a:rPr lang="sk-SK" sz="1200" u="none" strike="noStrike" dirty="0">
                          <a:effectLst/>
                        </a:rPr>
                        <a:t>135</a:t>
                      </a:r>
                      <a:endParaRPr lang="sk-SK" sz="1200" b="0" i="0" u="none" strike="noStrike" dirty="0">
                        <a:solidFill>
                          <a:srgbClr val="000000"/>
                        </a:solidFill>
                        <a:effectLst/>
                        <a:latin typeface="Calibri"/>
                      </a:endParaRPr>
                    </a:p>
                  </a:txBody>
                  <a:tcPr marL="9525" marR="9525" marT="9525" marB="0" anchor="b"/>
                </a:tc>
                <a:tc>
                  <a:txBody>
                    <a:bodyPr/>
                    <a:lstStyle/>
                    <a:p>
                      <a:pPr algn="r" fontAlgn="b"/>
                      <a:r>
                        <a:rPr lang="sk-SK" sz="1200" u="none" strike="noStrike" dirty="0">
                          <a:effectLst/>
                        </a:rPr>
                        <a:t>1,30%</a:t>
                      </a:r>
                      <a:endParaRPr lang="sk-SK" sz="12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986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5324" y="638397"/>
            <a:ext cx="7886700" cy="1095508"/>
          </a:xfrm>
        </p:spPr>
        <p:txBody>
          <a:bodyPr/>
          <a:lstStyle/>
          <a:p>
            <a:pPr algn="ctr"/>
            <a:r>
              <a:rPr lang="sk-SK" dirty="0" smtClean="0"/>
              <a:t>Základné školy</a:t>
            </a:r>
            <a:endParaRPr lang="sk-SK" dirty="0"/>
          </a:p>
        </p:txBody>
      </p:sp>
      <p:sp>
        <p:nvSpPr>
          <p:cNvPr id="3" name="Zástupný objekt pre obsah 2"/>
          <p:cNvSpPr>
            <a:spLocks noGrp="1"/>
          </p:cNvSpPr>
          <p:nvPr>
            <p:ph idx="1"/>
          </p:nvPr>
        </p:nvSpPr>
        <p:spPr>
          <a:xfrm>
            <a:off x="648673" y="1327488"/>
            <a:ext cx="7886700" cy="3164419"/>
          </a:xfrm>
        </p:spPr>
        <p:txBody>
          <a:bodyPr/>
          <a:lstStyle/>
          <a:p>
            <a:r>
              <a:rPr lang="sk-SK" sz="1800" dirty="0"/>
              <a:t>15 úloh, 13454 respondentov</a:t>
            </a:r>
            <a:endParaRPr lang="sk-SK" sz="1800" dirty="0" smtClean="0"/>
          </a:p>
          <a:p>
            <a:r>
              <a:rPr lang="sk-SK" sz="1800" dirty="0"/>
              <a:t>Vybrané spôsobilosti</a:t>
            </a:r>
          </a:p>
          <a:p>
            <a:pPr marL="742950" lvl="1" indent="-285750"/>
            <a:r>
              <a:rPr lang="sk-SK" sz="1800" b="1" dirty="0"/>
              <a:t>Formulovať predpovede</a:t>
            </a:r>
          </a:p>
          <a:p>
            <a:pPr lvl="2">
              <a:buFont typeface="Courier New" panose="02070309020205020404" pitchFamily="49" charset="0"/>
              <a:buChar char="o"/>
            </a:pPr>
            <a:r>
              <a:rPr lang="sk-SK" sz="1800" dirty="0"/>
              <a:t>Definícia predpovede, rozlíšenie predpovede od všeobecného výroku</a:t>
            </a:r>
          </a:p>
          <a:p>
            <a:pPr lvl="2">
              <a:buFont typeface="Courier New" panose="02070309020205020404" pitchFamily="49" charset="0"/>
              <a:buChar char="o"/>
            </a:pPr>
            <a:r>
              <a:rPr lang="sk-SK" sz="1800" dirty="0"/>
              <a:t>Doplnenie nekompletnej predpovede</a:t>
            </a:r>
          </a:p>
          <a:p>
            <a:pPr lvl="2">
              <a:buFont typeface="Courier New" panose="02070309020205020404" pitchFamily="49" charset="0"/>
              <a:buChar char="o"/>
            </a:pPr>
            <a:r>
              <a:rPr lang="sk-SK" sz="1800" dirty="0"/>
              <a:t>Predpoveď ako odpoveď na otázku</a:t>
            </a:r>
          </a:p>
          <a:p>
            <a:pPr lvl="2">
              <a:buFont typeface="Courier New" panose="02070309020205020404" pitchFamily="49" charset="0"/>
              <a:buChar char="o"/>
            </a:pPr>
            <a:r>
              <a:rPr lang="sk-SK" sz="1800" dirty="0"/>
              <a:t>Formulácia predpovede</a:t>
            </a:r>
          </a:p>
          <a:p>
            <a:pPr marL="742950" lvl="1" indent="-285750"/>
            <a:r>
              <a:rPr lang="sk-SK" sz="1800" b="1" dirty="0"/>
              <a:t>Postupovať podľa návodu</a:t>
            </a:r>
          </a:p>
          <a:p>
            <a:pPr lvl="2">
              <a:buFont typeface="Courier New" panose="02070309020205020404" pitchFamily="49" charset="0"/>
              <a:buChar char="o"/>
            </a:pPr>
            <a:r>
              <a:rPr lang="sk-SK" sz="1800" dirty="0"/>
              <a:t>Čítanie s porozumením, porozumenie jednoduchej inštrukcie</a:t>
            </a:r>
          </a:p>
          <a:p>
            <a:pPr lvl="2">
              <a:buFont typeface="Courier New" panose="02070309020205020404" pitchFamily="49" charset="0"/>
              <a:buChar char="o"/>
            </a:pPr>
            <a:r>
              <a:rPr lang="sk-SK" sz="1800" dirty="0"/>
              <a:t>Vykonanie komplexnej inštrukcie</a:t>
            </a:r>
          </a:p>
          <a:p>
            <a:pPr lvl="2">
              <a:buFont typeface="Courier New" panose="02070309020205020404" pitchFamily="49" charset="0"/>
              <a:buChar char="o"/>
            </a:pPr>
            <a:r>
              <a:rPr lang="sk-SK" sz="1800" dirty="0"/>
              <a:t>Preformulovanie, prepísanie danej inštrukcie, usporiadanie krokov postupu</a:t>
            </a:r>
          </a:p>
          <a:p>
            <a:pPr lvl="2">
              <a:buFont typeface="Courier New" panose="02070309020205020404" pitchFamily="49" charset="0"/>
              <a:buChar char="o"/>
            </a:pPr>
            <a:r>
              <a:rPr lang="sk-SK" sz="1800" dirty="0"/>
              <a:t>Tvorba krokov postupu (na základe vykonanej činnosti)</a:t>
            </a:r>
          </a:p>
        </p:txBody>
      </p:sp>
    </p:spTree>
    <p:extLst>
      <p:ext uri="{BB962C8B-B14F-4D97-AF65-F5344CB8AC3E}">
        <p14:creationId xmlns:p14="http://schemas.microsoft.com/office/powerpoint/2010/main" val="3422118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765" y="1144777"/>
            <a:ext cx="8621228" cy="751405"/>
          </a:xfrm>
        </p:spPr>
        <p:txBody>
          <a:bodyPr>
            <a:normAutofit/>
          </a:bodyPr>
          <a:lstStyle/>
          <a:p>
            <a:endParaRPr lang="sk-SK" dirty="0"/>
          </a:p>
        </p:txBody>
      </p:sp>
      <p:sp>
        <p:nvSpPr>
          <p:cNvPr id="3" name="Zástupný symbol obsahu 2"/>
          <p:cNvSpPr>
            <a:spLocks noGrp="1"/>
          </p:cNvSpPr>
          <p:nvPr>
            <p:ph idx="1"/>
          </p:nvPr>
        </p:nvSpPr>
        <p:spPr>
          <a:xfrm>
            <a:off x="457200" y="2014089"/>
            <a:ext cx="8686800" cy="3693695"/>
          </a:xfrm>
        </p:spPr>
        <p:txBody>
          <a:bodyPr>
            <a:noAutofit/>
          </a:bodyPr>
          <a:lstStyle/>
          <a:p>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299"/>
            <a:ext cx="9144000" cy="2471351"/>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709" y="3403591"/>
            <a:ext cx="6054291" cy="3504917"/>
          </a:xfrm>
          <a:prstGeom prst="rect">
            <a:avLst/>
          </a:prstGeom>
        </p:spPr>
      </p:pic>
      <p:sp>
        <p:nvSpPr>
          <p:cNvPr id="6" name="Obdĺžnik 5"/>
          <p:cNvSpPr/>
          <p:nvPr/>
        </p:nvSpPr>
        <p:spPr>
          <a:xfrm>
            <a:off x="3677623" y="417413"/>
            <a:ext cx="4291673" cy="707886"/>
          </a:xfrm>
          <a:prstGeom prst="rect">
            <a:avLst/>
          </a:prstGeom>
        </p:spPr>
        <p:txBody>
          <a:bodyPr wrap="square">
            <a:spAutoFit/>
          </a:bodyPr>
          <a:lstStyle/>
          <a:p>
            <a:pPr algn="ctr"/>
            <a:r>
              <a:rPr lang="sk-SK" sz="2000" dirty="0"/>
              <a:t>Formulovať predpovede - Predpoveď ako odpoveď </a:t>
            </a:r>
            <a:r>
              <a:rPr lang="sk-SK" sz="2000" dirty="0" smtClean="0"/>
              <a:t>na </a:t>
            </a:r>
            <a:r>
              <a:rPr lang="sk-SK" sz="2000" dirty="0"/>
              <a:t>otázku</a:t>
            </a:r>
          </a:p>
        </p:txBody>
      </p:sp>
      <p:sp>
        <p:nvSpPr>
          <p:cNvPr id="7" name="Šípka dolu 5"/>
          <p:cNvSpPr/>
          <p:nvPr/>
        </p:nvSpPr>
        <p:spPr>
          <a:xfrm>
            <a:off x="6616661" y="5304957"/>
            <a:ext cx="36004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7780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8765" y="1144777"/>
            <a:ext cx="8621228" cy="751405"/>
          </a:xfrm>
        </p:spPr>
        <p:txBody>
          <a:bodyPr>
            <a:normAutofit/>
          </a:bodyPr>
          <a:lstStyle/>
          <a:p>
            <a:endParaRPr lang="sk-SK" dirty="0"/>
          </a:p>
        </p:txBody>
      </p:sp>
      <p:sp>
        <p:nvSpPr>
          <p:cNvPr id="3" name="Zástupný symbol obsahu 2"/>
          <p:cNvSpPr>
            <a:spLocks noGrp="1"/>
          </p:cNvSpPr>
          <p:nvPr>
            <p:ph idx="1"/>
          </p:nvPr>
        </p:nvSpPr>
        <p:spPr>
          <a:xfrm>
            <a:off x="457200" y="2014089"/>
            <a:ext cx="8686800" cy="3693695"/>
          </a:xfrm>
        </p:spPr>
        <p:txBody>
          <a:bodyPr>
            <a:noAutofit/>
          </a:bodyPr>
          <a:lstStyle/>
          <a:p>
            <a:endParaRPr lang="sk-SK" dirty="0"/>
          </a:p>
        </p:txBody>
      </p:sp>
      <p:pic>
        <p:nvPicPr>
          <p:cNvPr id="4" name="Obrázo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0744"/>
            <a:ext cx="9144000" cy="3617489"/>
          </a:xfrm>
          <a:prstGeom prst="rect">
            <a:avLst/>
          </a:prstGeom>
        </p:spPr>
      </p:pic>
      <p:sp>
        <p:nvSpPr>
          <p:cNvPr id="5" name="BlokTextu 4"/>
          <p:cNvSpPr txBox="1"/>
          <p:nvPr/>
        </p:nvSpPr>
        <p:spPr>
          <a:xfrm>
            <a:off x="5303321" y="2349323"/>
            <a:ext cx="3687167" cy="1200329"/>
          </a:xfrm>
          <a:prstGeom prst="rect">
            <a:avLst/>
          </a:prstGeom>
          <a:noFill/>
        </p:spPr>
        <p:txBody>
          <a:bodyPr wrap="square" rtlCol="0">
            <a:spAutoFit/>
          </a:bodyPr>
          <a:lstStyle/>
          <a:p>
            <a:pPr marL="285750" indent="-285750">
              <a:buFont typeface="Arial" panose="020B0604020202020204" pitchFamily="34" charset="0"/>
              <a:buChar char="•"/>
            </a:pPr>
            <a:r>
              <a:rPr lang="sk-SK" dirty="0" smtClean="0"/>
              <a:t>Správna odpoveď: 22,9%</a:t>
            </a:r>
          </a:p>
          <a:p>
            <a:pPr marL="285750" indent="-285750">
              <a:buFont typeface="Arial" panose="020B0604020202020204" pitchFamily="34" charset="0"/>
              <a:buChar char="•"/>
            </a:pPr>
            <a:r>
              <a:rPr lang="sk-SK" dirty="0" smtClean="0"/>
              <a:t>Najčastejšie chyby: </a:t>
            </a:r>
          </a:p>
          <a:p>
            <a:r>
              <a:rPr lang="sk-SK" dirty="0" smtClean="0"/>
              <a:t>na konci navyše šípky hore 13,5%, </a:t>
            </a:r>
          </a:p>
          <a:p>
            <a:r>
              <a:rPr lang="sk-SK" dirty="0" smtClean="0"/>
              <a:t>chýbajúca posledná šípka hore 2,5%</a:t>
            </a:r>
            <a:endParaRPr lang="sk-SK" dirty="0"/>
          </a:p>
        </p:txBody>
      </p:sp>
      <p:sp>
        <p:nvSpPr>
          <p:cNvPr id="6" name="BlokTextu 5"/>
          <p:cNvSpPr txBox="1"/>
          <p:nvPr/>
        </p:nvSpPr>
        <p:spPr>
          <a:xfrm>
            <a:off x="3590855" y="266978"/>
            <a:ext cx="5399633" cy="1015663"/>
          </a:xfrm>
          <a:prstGeom prst="rect">
            <a:avLst/>
          </a:prstGeom>
          <a:noFill/>
        </p:spPr>
        <p:txBody>
          <a:bodyPr wrap="square" rtlCol="0">
            <a:spAutoFit/>
          </a:bodyPr>
          <a:lstStyle/>
          <a:p>
            <a:r>
              <a:rPr lang="sk-SK" sz="2000" dirty="0"/>
              <a:t>Postupovať podľa návodu</a:t>
            </a:r>
          </a:p>
          <a:p>
            <a:r>
              <a:rPr lang="sk-SK" sz="2000" dirty="0"/>
              <a:t>- Preformulovanie, prepísanie danej inštrukcie, usporiadanie krokov </a:t>
            </a:r>
            <a:r>
              <a:rPr lang="sk-SK" sz="2000" dirty="0" smtClean="0"/>
              <a:t>postupu</a:t>
            </a:r>
            <a:endParaRPr lang="sk-SK" sz="2000" dirty="0"/>
          </a:p>
        </p:txBody>
      </p:sp>
    </p:spTree>
    <p:extLst>
      <p:ext uri="{BB962C8B-B14F-4D97-AF65-F5344CB8AC3E}">
        <p14:creationId xmlns:p14="http://schemas.microsoft.com/office/powerpoint/2010/main" val="3945605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83480" y="424815"/>
            <a:ext cx="6039127" cy="1095508"/>
          </a:xfrm>
        </p:spPr>
        <p:txBody>
          <a:bodyPr/>
          <a:lstStyle/>
          <a:p>
            <a:pPr algn="ctr"/>
            <a:r>
              <a:rPr lang="sk-SK" dirty="0" smtClean="0"/>
              <a:t>Test informatického myslenia</a:t>
            </a:r>
            <a:endParaRPr lang="sk-SK" dirty="0"/>
          </a:p>
        </p:txBody>
      </p:sp>
      <p:sp>
        <p:nvSpPr>
          <p:cNvPr id="3" name="Zástupný objekt pre obsah 2"/>
          <p:cNvSpPr>
            <a:spLocks noGrp="1"/>
          </p:cNvSpPr>
          <p:nvPr>
            <p:ph idx="1"/>
          </p:nvPr>
        </p:nvSpPr>
        <p:spPr>
          <a:xfrm>
            <a:off x="648673" y="1707931"/>
            <a:ext cx="7886700" cy="3164419"/>
          </a:xfrm>
        </p:spPr>
        <p:txBody>
          <a:bodyPr/>
          <a:lstStyle/>
          <a:p>
            <a:r>
              <a:rPr lang="sk-SK" dirty="0" smtClean="0"/>
              <a:t>12 úloh, cieľová skupina žiaci ZŠ a SŠ</a:t>
            </a:r>
          </a:p>
          <a:p>
            <a:r>
              <a:rPr lang="sk-SK" dirty="0" smtClean="0"/>
              <a:t>6 konceptov (</a:t>
            </a:r>
            <a:r>
              <a:rPr lang="sk-SK" sz="2000" b="1" dirty="0" smtClean="0"/>
              <a:t>Logika,</a:t>
            </a:r>
            <a:r>
              <a:rPr lang="sk-SK" sz="2000" dirty="0" smtClean="0"/>
              <a:t> </a:t>
            </a:r>
            <a:r>
              <a:rPr lang="sk-SK" sz="2000" b="1" dirty="0" smtClean="0"/>
              <a:t>Algoritmy, Dekompozícia, </a:t>
            </a:r>
            <a:r>
              <a:rPr lang="pl-PL" sz="2000" b="1" dirty="0"/>
              <a:t>Hľadanie </a:t>
            </a:r>
            <a:r>
              <a:rPr lang="pl-PL" sz="2000" b="1" dirty="0" smtClean="0"/>
              <a:t>vzorov, Abstrakcia,</a:t>
            </a:r>
            <a:r>
              <a:rPr lang="pl-PL" sz="2000" dirty="0" smtClean="0"/>
              <a:t> </a:t>
            </a:r>
            <a:r>
              <a:rPr lang="sk-SK" sz="2000" b="1" dirty="0" smtClean="0"/>
              <a:t>Vyhodnotenie</a:t>
            </a:r>
            <a:r>
              <a:rPr lang="sk-SK" dirty="0" smtClean="0"/>
              <a:t>)</a:t>
            </a:r>
          </a:p>
          <a:p>
            <a:r>
              <a:rPr lang="sk-SK" dirty="0" smtClean="0"/>
              <a:t>Odoslané testy </a:t>
            </a:r>
            <a:r>
              <a:rPr lang="sk-SK" dirty="0"/>
              <a:t>- 22771</a:t>
            </a:r>
            <a:endParaRPr lang="sk-SK" dirty="0" smtClean="0"/>
          </a:p>
          <a:p>
            <a:r>
              <a:rPr lang="sk-SK" dirty="0" smtClean="0"/>
              <a:t>Spracovávané testy </a:t>
            </a:r>
            <a:r>
              <a:rPr lang="sk-SK" dirty="0"/>
              <a:t>– 18293</a:t>
            </a:r>
            <a:endParaRPr lang="sk-SK" dirty="0" smtClean="0"/>
          </a:p>
          <a:p>
            <a:r>
              <a:rPr lang="sk-SK" dirty="0" smtClean="0"/>
              <a:t>Odstránené – extrémny čas vypĺňania, duplicity, neúplný test, VŠ študenti, žiaci I. stupeň</a:t>
            </a:r>
            <a:endParaRPr lang="sk-SK" dirty="0"/>
          </a:p>
        </p:txBody>
      </p:sp>
    </p:spTree>
    <p:extLst>
      <p:ext uri="{BB962C8B-B14F-4D97-AF65-F5344CB8AC3E}">
        <p14:creationId xmlns:p14="http://schemas.microsoft.com/office/powerpoint/2010/main" val="22145811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33390" y="297121"/>
            <a:ext cx="3836140" cy="751405"/>
          </a:xfrm>
        </p:spPr>
        <p:txBody>
          <a:bodyPr>
            <a:normAutofit/>
          </a:bodyPr>
          <a:lstStyle/>
          <a:p>
            <a:r>
              <a:rPr lang="sk-SK" sz="4000" dirty="0" smtClean="0"/>
              <a:t>Úloha na logiku</a:t>
            </a:r>
            <a:endParaRPr lang="sk-SK" sz="4000" dirty="0"/>
          </a:p>
        </p:txBody>
      </p:sp>
      <p:graphicFrame>
        <p:nvGraphicFramePr>
          <p:cNvPr id="4" name="Zástupný symbol obsahu 3"/>
          <p:cNvGraphicFramePr>
            <a:graphicFrameLocks noGrp="1"/>
          </p:cNvGraphicFramePr>
          <p:nvPr>
            <p:ph idx="1"/>
            <p:extLst/>
          </p:nvPr>
        </p:nvGraphicFramePr>
        <p:xfrm>
          <a:off x="113466" y="4672116"/>
          <a:ext cx="1922241" cy="778391"/>
        </p:xfrm>
        <a:graphic>
          <a:graphicData uri="http://schemas.openxmlformats.org/drawingml/2006/table">
            <a:tbl>
              <a:tblPr>
                <a:tableStyleId>{5C22544A-7EE6-4342-B048-85BDC9FD1C3A}</a:tableStyleId>
              </a:tblPr>
              <a:tblGrid>
                <a:gridCol w="815128">
                  <a:extLst>
                    <a:ext uri="{9D8B030D-6E8A-4147-A177-3AD203B41FA5}">
                      <a16:colId xmlns:a16="http://schemas.microsoft.com/office/drawing/2014/main" val="20000"/>
                    </a:ext>
                  </a:extLst>
                </a:gridCol>
                <a:gridCol w="613547">
                  <a:extLst>
                    <a:ext uri="{9D8B030D-6E8A-4147-A177-3AD203B41FA5}">
                      <a16:colId xmlns:a16="http://schemas.microsoft.com/office/drawing/2014/main" val="20001"/>
                    </a:ext>
                  </a:extLst>
                </a:gridCol>
                <a:gridCol w="493566">
                  <a:extLst>
                    <a:ext uri="{9D8B030D-6E8A-4147-A177-3AD203B41FA5}">
                      <a16:colId xmlns:a16="http://schemas.microsoft.com/office/drawing/2014/main" val="20002"/>
                    </a:ext>
                  </a:extLst>
                </a:gridCol>
              </a:tblGrid>
              <a:tr h="206891">
                <a:tc>
                  <a:txBody>
                    <a:bodyPr/>
                    <a:lstStyle/>
                    <a:p>
                      <a:pPr algn="l" fontAlgn="b"/>
                      <a:r>
                        <a:rPr lang="sk-SK" sz="1100" u="none" strike="noStrike" dirty="0">
                          <a:effectLst/>
                        </a:rPr>
                        <a:t>vpravo</a:t>
                      </a:r>
                      <a:endParaRPr lang="sk-SK" sz="1100" b="0" i="0" u="none" strike="noStrike" dirty="0">
                        <a:solidFill>
                          <a:srgbClr val="000000"/>
                        </a:solidFill>
                        <a:effectLst/>
                        <a:latin typeface="Calibri"/>
                      </a:endParaRPr>
                    </a:p>
                  </a:txBody>
                  <a:tcPr marL="9525" marR="9525" marT="9525" marB="0" anchor="b"/>
                </a:tc>
                <a:tc>
                  <a:txBody>
                    <a:bodyPr/>
                    <a:lstStyle/>
                    <a:p>
                      <a:pPr algn="r" fontAlgn="b"/>
                      <a:r>
                        <a:rPr lang="sk-SK" sz="1100" u="none" strike="noStrike">
                          <a:effectLst/>
                        </a:rPr>
                        <a:t>3723</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16%</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sk-SK" sz="1100" u="none" strike="noStrike" dirty="0" smtClean="0">
                          <a:effectLst/>
                        </a:rPr>
                        <a:t>vľavo</a:t>
                      </a:r>
                      <a:endParaRPr lang="sk-SK" sz="1100" b="0" i="0" u="none" strike="noStrike" dirty="0">
                        <a:solidFill>
                          <a:srgbClr val="000000"/>
                        </a:solidFill>
                        <a:effectLst/>
                        <a:latin typeface="Calibri"/>
                      </a:endParaRPr>
                    </a:p>
                  </a:txBody>
                  <a:tcPr marL="9525" marR="9525" marT="9525" marB="0" anchor="b"/>
                </a:tc>
                <a:tc>
                  <a:txBody>
                    <a:bodyPr/>
                    <a:lstStyle/>
                    <a:p>
                      <a:pPr algn="r" fontAlgn="b"/>
                      <a:r>
                        <a:rPr lang="sk-SK" sz="1100" u="none" strike="noStrike" dirty="0">
                          <a:effectLst/>
                        </a:rPr>
                        <a:t>1630</a:t>
                      </a:r>
                      <a:endParaRPr lang="sk-SK" sz="1100" b="0" i="0" u="none" strike="noStrike" dirty="0">
                        <a:solidFill>
                          <a:srgbClr val="000000"/>
                        </a:solidFill>
                        <a:effectLst/>
                        <a:latin typeface="Calibri"/>
                      </a:endParaRPr>
                    </a:p>
                  </a:txBody>
                  <a:tcPr marL="9525" marR="9525" marT="9525" marB="0" anchor="b"/>
                </a:tc>
                <a:tc>
                  <a:txBody>
                    <a:bodyPr/>
                    <a:lstStyle/>
                    <a:p>
                      <a:pPr algn="r" fontAlgn="b"/>
                      <a:r>
                        <a:rPr lang="sk-SK" sz="1100" u="none" strike="noStrike">
                          <a:effectLst/>
                        </a:rPr>
                        <a:t>7%</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k-SK" sz="1100" u="none" strike="noStrike">
                          <a:effectLst/>
                        </a:rPr>
                        <a:t>nepohne</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14572</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64%</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k-SK" sz="1100" u="none" strike="noStrike">
                          <a:effectLst/>
                        </a:rPr>
                        <a:t>neviem</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1239</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dirty="0">
                          <a:effectLst/>
                        </a:rPr>
                        <a:t>5%</a:t>
                      </a:r>
                      <a:endParaRPr lang="sk-SK"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pic>
        <p:nvPicPr>
          <p:cNvPr id="5" name="Zástupný objekt pre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5123"/>
            <a:ext cx="9144000" cy="3556993"/>
          </a:xfrm>
          <a:prstGeom prst="rect">
            <a:avLst/>
          </a:prstGeom>
        </p:spPr>
      </p:pic>
      <p:graphicFrame>
        <p:nvGraphicFramePr>
          <p:cNvPr id="6" name="Tabuľka 5"/>
          <p:cNvGraphicFramePr>
            <a:graphicFrameLocks noGrp="1"/>
          </p:cNvGraphicFramePr>
          <p:nvPr>
            <p:extLst/>
          </p:nvPr>
        </p:nvGraphicFramePr>
        <p:xfrm>
          <a:off x="2181712" y="4692139"/>
          <a:ext cx="1722843" cy="762000"/>
        </p:xfrm>
        <a:graphic>
          <a:graphicData uri="http://schemas.openxmlformats.org/drawingml/2006/table">
            <a:tbl>
              <a:tblPr>
                <a:tableStyleId>{5C22544A-7EE6-4342-B048-85BDC9FD1C3A}</a:tableStyleId>
              </a:tblPr>
              <a:tblGrid>
                <a:gridCol w="934424">
                  <a:extLst>
                    <a:ext uri="{9D8B030D-6E8A-4147-A177-3AD203B41FA5}">
                      <a16:colId xmlns:a16="http://schemas.microsoft.com/office/drawing/2014/main" val="20000"/>
                    </a:ext>
                  </a:extLst>
                </a:gridCol>
                <a:gridCol w="510114">
                  <a:extLst>
                    <a:ext uri="{9D8B030D-6E8A-4147-A177-3AD203B41FA5}">
                      <a16:colId xmlns:a16="http://schemas.microsoft.com/office/drawing/2014/main" val="20001"/>
                    </a:ext>
                  </a:extLst>
                </a:gridCol>
                <a:gridCol w="278305">
                  <a:extLst>
                    <a:ext uri="{9D8B030D-6E8A-4147-A177-3AD203B41FA5}">
                      <a16:colId xmlns:a16="http://schemas.microsoft.com/office/drawing/2014/main" val="20002"/>
                    </a:ext>
                  </a:extLst>
                </a:gridCol>
              </a:tblGrid>
              <a:tr h="190500">
                <a:tc>
                  <a:txBody>
                    <a:bodyPr/>
                    <a:lstStyle/>
                    <a:p>
                      <a:pPr algn="l" fontAlgn="b"/>
                      <a:r>
                        <a:rPr lang="sk-SK" sz="1100" u="none" strike="noStrike" dirty="0">
                          <a:effectLst/>
                        </a:rPr>
                        <a:t>vpravo</a:t>
                      </a:r>
                      <a:endParaRPr lang="sk-SK" sz="1100" b="0" i="0" u="none" strike="noStrike" dirty="0">
                        <a:solidFill>
                          <a:srgbClr val="000000"/>
                        </a:solidFill>
                        <a:effectLst/>
                        <a:latin typeface="Calibri"/>
                      </a:endParaRPr>
                    </a:p>
                  </a:txBody>
                  <a:tcPr marL="9525" marR="9525" marT="9525" marB="0" anchor="b"/>
                </a:tc>
                <a:tc>
                  <a:txBody>
                    <a:bodyPr/>
                    <a:lstStyle/>
                    <a:p>
                      <a:pPr algn="r" fontAlgn="b"/>
                      <a:r>
                        <a:rPr lang="sk-SK" sz="1100" u="none" strike="noStrike" dirty="0">
                          <a:effectLst/>
                        </a:rPr>
                        <a:t>11720</a:t>
                      </a:r>
                      <a:endParaRPr lang="sk-SK" sz="1100" b="0" i="0" u="none" strike="noStrike" dirty="0">
                        <a:solidFill>
                          <a:srgbClr val="000000"/>
                        </a:solidFill>
                        <a:effectLst/>
                        <a:latin typeface="Calibri"/>
                      </a:endParaRPr>
                    </a:p>
                  </a:txBody>
                  <a:tcPr marL="9525" marR="9525" marT="9525" marB="0" anchor="b"/>
                </a:tc>
                <a:tc>
                  <a:txBody>
                    <a:bodyPr/>
                    <a:lstStyle/>
                    <a:p>
                      <a:pPr algn="r" fontAlgn="b"/>
                      <a:r>
                        <a:rPr lang="sk-SK" sz="1100" u="none" strike="noStrike">
                          <a:effectLst/>
                        </a:rPr>
                        <a:t>52%</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sk-SK" sz="1100" u="none" strike="noStrike">
                          <a:effectLst/>
                        </a:rPr>
                        <a:t>vlavo</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6020</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26%</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k-SK" sz="1100" u="none" strike="noStrike">
                          <a:effectLst/>
                        </a:rPr>
                        <a:t>nepohne</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2155</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9%</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k-SK" sz="1100" u="none" strike="noStrike">
                          <a:effectLst/>
                        </a:rPr>
                        <a:t>neviem</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1239</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dirty="0">
                          <a:effectLst/>
                        </a:rPr>
                        <a:t>5%</a:t>
                      </a:r>
                      <a:endParaRPr lang="sk-SK"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7" name="Tabuľka 6"/>
          <p:cNvGraphicFramePr>
            <a:graphicFrameLocks noGrp="1"/>
          </p:cNvGraphicFramePr>
          <p:nvPr>
            <p:extLst/>
          </p:nvPr>
        </p:nvGraphicFramePr>
        <p:xfrm>
          <a:off x="4138160" y="4672116"/>
          <a:ext cx="1696144" cy="762000"/>
        </p:xfrm>
        <a:graphic>
          <a:graphicData uri="http://schemas.openxmlformats.org/drawingml/2006/table">
            <a:tbl>
              <a:tblPr>
                <a:tableStyleId>{5C22544A-7EE6-4342-B048-85BDC9FD1C3A}</a:tableStyleId>
              </a:tblPr>
              <a:tblGrid>
                <a:gridCol w="967796">
                  <a:extLst>
                    <a:ext uri="{9D8B030D-6E8A-4147-A177-3AD203B41FA5}">
                      <a16:colId xmlns:a16="http://schemas.microsoft.com/office/drawing/2014/main" val="20000"/>
                    </a:ext>
                  </a:extLst>
                </a:gridCol>
                <a:gridCol w="454356">
                  <a:extLst>
                    <a:ext uri="{9D8B030D-6E8A-4147-A177-3AD203B41FA5}">
                      <a16:colId xmlns:a16="http://schemas.microsoft.com/office/drawing/2014/main" val="20001"/>
                    </a:ext>
                  </a:extLst>
                </a:gridCol>
                <a:gridCol w="273992">
                  <a:extLst>
                    <a:ext uri="{9D8B030D-6E8A-4147-A177-3AD203B41FA5}">
                      <a16:colId xmlns:a16="http://schemas.microsoft.com/office/drawing/2014/main" val="20002"/>
                    </a:ext>
                  </a:extLst>
                </a:gridCol>
              </a:tblGrid>
              <a:tr h="190500">
                <a:tc>
                  <a:txBody>
                    <a:bodyPr/>
                    <a:lstStyle/>
                    <a:p>
                      <a:pPr algn="l" fontAlgn="b"/>
                      <a:r>
                        <a:rPr lang="sk-SK" sz="1100" u="none" strike="noStrike">
                          <a:effectLst/>
                        </a:rPr>
                        <a:t>vpravo</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5807</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26%</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sk-SK" sz="1100" u="none" strike="noStrike">
                          <a:effectLst/>
                        </a:rPr>
                        <a:t>vlavo</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11583</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51%</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sk-SK" sz="1100" u="none" strike="noStrike">
                          <a:effectLst/>
                        </a:rPr>
                        <a:t>nepohne</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2344</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10%</a:t>
                      </a:r>
                      <a:endParaRPr lang="sk-SK"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sk-SK" sz="1100" u="none" strike="noStrike">
                          <a:effectLst/>
                        </a:rPr>
                        <a:t>neviem</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a:effectLst/>
                        </a:rPr>
                        <a:t>1400</a:t>
                      </a:r>
                      <a:endParaRPr lang="sk-SK" sz="1100" b="0" i="0" u="none" strike="noStrike">
                        <a:solidFill>
                          <a:srgbClr val="000000"/>
                        </a:solidFill>
                        <a:effectLst/>
                        <a:latin typeface="Calibri"/>
                      </a:endParaRPr>
                    </a:p>
                  </a:txBody>
                  <a:tcPr marL="9525" marR="9525" marT="9525" marB="0" anchor="b"/>
                </a:tc>
                <a:tc>
                  <a:txBody>
                    <a:bodyPr/>
                    <a:lstStyle/>
                    <a:p>
                      <a:pPr algn="r" fontAlgn="b"/>
                      <a:r>
                        <a:rPr lang="sk-SK" sz="1100" u="none" strike="noStrike" dirty="0">
                          <a:effectLst/>
                        </a:rPr>
                        <a:t>6%</a:t>
                      </a:r>
                      <a:endParaRPr lang="sk-SK"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2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1187624" y="1268760"/>
            <a:ext cx="7776864" cy="5040560"/>
          </a:xfrm>
        </p:spPr>
        <p:txBody>
          <a:bodyPr/>
          <a:lstStyle/>
          <a:p>
            <a:pPr marL="0" indent="0">
              <a:buNone/>
            </a:pPr>
            <a:r>
              <a:rPr lang="sk-SK" sz="1800" b="1" dirty="0" smtClean="0"/>
              <a:t>IT Akadémia:</a:t>
            </a:r>
          </a:p>
          <a:p>
            <a:r>
              <a:rPr lang="sk-SK" sz="1800" dirty="0"/>
              <a:t>p</a:t>
            </a:r>
            <a:r>
              <a:rPr lang="sk-SK" sz="1800" dirty="0" smtClean="0"/>
              <a:t>restavuje trvalo </a:t>
            </a:r>
            <a:r>
              <a:rPr lang="sk-SK" sz="1800" dirty="0"/>
              <a:t>udržateľný systém výchovy a vzdelávania špecialistov pre potreby IT priemyslu. </a:t>
            </a:r>
            <a:endParaRPr lang="sk-SK" sz="1800" dirty="0" smtClean="0"/>
          </a:p>
          <a:p>
            <a:r>
              <a:rPr lang="sk-SK" sz="1800" dirty="0" smtClean="0"/>
              <a:t>vznikla </a:t>
            </a:r>
            <a:r>
              <a:rPr lang="sk-SK" sz="1800" dirty="0"/>
              <a:t>na základe potrieb trhu práce a požiadaviek IT sektora  a zahŕňa partnerské vzťahy všetkých subjektov v SR, ktoré ju spoluvytvárajú – IT firmy, vysoké školy, stredné školy, základné školy, samospráva a ďalšie </a:t>
            </a:r>
            <a:r>
              <a:rPr lang="sk-SK" sz="1800" dirty="0" smtClean="0"/>
              <a:t>subjekty </a:t>
            </a:r>
          </a:p>
          <a:p>
            <a:r>
              <a:rPr lang="sk-SK" sz="1800" dirty="0" smtClean="0"/>
              <a:t>svoje </a:t>
            </a:r>
            <a:r>
              <a:rPr lang="sk-SK" sz="1800" dirty="0"/>
              <a:t>administratívne sídlo </a:t>
            </a:r>
            <a:r>
              <a:rPr lang="sk-SK" sz="1800" dirty="0" smtClean="0"/>
              <a:t>pre odborné aktivity má na </a:t>
            </a:r>
            <a:r>
              <a:rPr lang="sk-SK" sz="1800" dirty="0"/>
              <a:t>Univerzite P.J. Šafárika v Košiciach a navonok ju zastupuje Garant IT </a:t>
            </a:r>
            <a:r>
              <a:rPr lang="sk-SK" sz="1800" dirty="0" smtClean="0"/>
              <a:t>Akadémie</a:t>
            </a:r>
          </a:p>
          <a:p>
            <a:r>
              <a:rPr lang="sk-SK" sz="1800" dirty="0" smtClean="0"/>
              <a:t>partnerstvo </a:t>
            </a:r>
            <a:r>
              <a:rPr lang="sk-SK" sz="1800" dirty="0"/>
              <a:t>s IT akadémiou sa uzatvára na zmluvnom princípe formou dohody o spolupráci, prípadne memoranda a daný subjekt získava postavenie </a:t>
            </a:r>
            <a:r>
              <a:rPr lang="sk-SK" sz="1800" b="1" dirty="0"/>
              <a:t>„IT Akadémia </a:t>
            </a:r>
            <a:r>
              <a:rPr lang="sk-SK" sz="1800" b="1" dirty="0" smtClean="0"/>
              <a:t>partner“ </a:t>
            </a:r>
            <a:endParaRPr lang="sk-SK" sz="1800" b="1" dirty="0"/>
          </a:p>
          <a:p>
            <a:pPr marL="0" indent="0">
              <a:buNone/>
            </a:pPr>
            <a:endParaRPr lang="sk-SK" sz="1800" dirty="0" smtClean="0"/>
          </a:p>
          <a:p>
            <a:pPr>
              <a:buFontTx/>
              <a:buChar char="-"/>
            </a:pPr>
            <a:endParaRPr lang="sk-SK" sz="1800" dirty="0" smtClean="0"/>
          </a:p>
          <a:p>
            <a:pPr marL="0" indent="0">
              <a:buNone/>
            </a:pPr>
            <a:r>
              <a:rPr lang="sk-SK" sz="1800" b="1" dirty="0" smtClean="0"/>
              <a:t> </a:t>
            </a:r>
            <a:endParaRPr lang="sk-SK" sz="1800" b="1" dirty="0"/>
          </a:p>
          <a:p>
            <a:pPr marL="0" indent="0">
              <a:buNone/>
            </a:pPr>
            <a:endParaRPr lang="sk-SK" sz="1800" b="1" i="1" dirty="0" smtClean="0"/>
          </a:p>
          <a:p>
            <a:pPr marL="0" indent="0">
              <a:buNone/>
            </a:pPr>
            <a:endParaRPr lang="sk-SK" sz="1800" b="1" i="1" dirty="0"/>
          </a:p>
          <a:p>
            <a:pPr marL="0" indent="0">
              <a:buNone/>
            </a:pPr>
            <a:endParaRPr lang="sk-SK" sz="1800" b="1" i="1" dirty="0" smtClean="0"/>
          </a:p>
          <a:p>
            <a:pPr marL="0" indent="0">
              <a:buNone/>
            </a:pPr>
            <a:endParaRPr lang="sk-SK" sz="1800" dirty="0"/>
          </a:p>
        </p:txBody>
      </p:sp>
      <p:sp>
        <p:nvSpPr>
          <p:cNvPr id="5" name="Nadpis 1"/>
          <p:cNvSpPr>
            <a:spLocks noGrp="1"/>
          </p:cNvSpPr>
          <p:nvPr>
            <p:ph type="title"/>
          </p:nvPr>
        </p:nvSpPr>
        <p:spPr>
          <a:xfrm>
            <a:off x="3344863" y="274638"/>
            <a:ext cx="5341937" cy="850900"/>
          </a:xfrm>
        </p:spPr>
        <p:txBody>
          <a:bodyPr rtlCol="0">
            <a:noAutofit/>
          </a:bodyPr>
          <a:lstStyle/>
          <a:p>
            <a:pPr algn="r" fontAlgn="auto">
              <a:spcAft>
                <a:spcPts val="0"/>
              </a:spcAft>
              <a:defRPr/>
            </a:pPr>
            <a:r>
              <a:rPr lang="sk-SK" sz="3600" b="1" dirty="0" smtClean="0">
                <a:solidFill>
                  <a:srgbClr val="E46C0A"/>
                </a:solidFill>
              </a:rPr>
              <a:t>Čo je IT Akadémia?</a:t>
            </a:r>
            <a:endParaRPr lang="sk-SK" sz="3600" b="1" dirty="0">
              <a:solidFill>
                <a:srgbClr val="E46C0A"/>
              </a:solidFill>
            </a:endParaRPr>
          </a:p>
        </p:txBody>
      </p:sp>
    </p:spTree>
    <p:extLst>
      <p:ext uri="{BB962C8B-B14F-4D97-AF65-F5344CB8AC3E}">
        <p14:creationId xmlns:p14="http://schemas.microsoft.com/office/powerpoint/2010/main" val="4076022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25586" y="259398"/>
            <a:ext cx="5551713" cy="850106"/>
          </a:xfrm>
        </p:spPr>
        <p:txBody>
          <a:bodyPr rtlCol="0">
            <a:noAutofit/>
          </a:bodyPr>
          <a:lstStyle/>
          <a:p>
            <a:pPr algn="r">
              <a:defRPr/>
            </a:pPr>
            <a:r>
              <a:rPr lang="sk-SK" sz="3600" b="1" dirty="0">
                <a:solidFill>
                  <a:srgbClr val="E46C0A"/>
                </a:solidFill>
              </a:rPr>
              <a:t>V </a:t>
            </a:r>
            <a:r>
              <a:rPr lang="sk-SK" sz="3600" b="1" dirty="0" smtClean="0">
                <a:solidFill>
                  <a:srgbClr val="E46C0A"/>
                </a:solidFill>
              </a:rPr>
              <a:t>čom je projekt výnimočný?</a:t>
            </a:r>
            <a:endParaRPr lang="sk-SK" sz="3600" b="1" dirty="0">
              <a:solidFill>
                <a:srgbClr val="E46C0A"/>
              </a:solidFill>
            </a:endParaRPr>
          </a:p>
        </p:txBody>
      </p:sp>
      <p:sp>
        <p:nvSpPr>
          <p:cNvPr id="5123" name="Zástupný symbol obsahu 2"/>
          <p:cNvSpPr>
            <a:spLocks noGrp="1"/>
          </p:cNvSpPr>
          <p:nvPr>
            <p:ph idx="1"/>
          </p:nvPr>
        </p:nvSpPr>
        <p:spPr>
          <a:xfrm>
            <a:off x="644434" y="1052736"/>
            <a:ext cx="8499566" cy="4968552"/>
          </a:xfrm>
        </p:spPr>
        <p:txBody>
          <a:bodyPr/>
          <a:lstStyle/>
          <a:p>
            <a:pPr>
              <a:spcBef>
                <a:spcPts val="0"/>
              </a:spcBef>
              <a:spcAft>
                <a:spcPts val="1200"/>
              </a:spcAft>
              <a:tabLst>
                <a:tab pos="1162050" algn="l"/>
              </a:tabLst>
            </a:pPr>
            <a:r>
              <a:rPr lang="sk-SK" sz="2000" b="1" dirty="0" smtClean="0"/>
              <a:t>Prepája vzdelávanie </a:t>
            </a:r>
            <a:r>
              <a:rPr lang="sk-SK" sz="2000" dirty="0" smtClean="0"/>
              <a:t>na základných (od 1.stupňa), stredných a vysokých školách</a:t>
            </a:r>
          </a:p>
          <a:p>
            <a:pPr>
              <a:spcBef>
                <a:spcPts val="0"/>
              </a:spcBef>
              <a:spcAft>
                <a:spcPts val="0"/>
              </a:spcAft>
              <a:tabLst>
                <a:tab pos="1162050" algn="l"/>
              </a:tabLst>
            </a:pPr>
            <a:r>
              <a:rPr lang="sk-SK" sz="2000" dirty="0" smtClean="0"/>
              <a:t>Vznikol a realizuje sa s </a:t>
            </a:r>
            <a:r>
              <a:rPr lang="sk-SK" sz="2000" b="1" dirty="0" smtClean="0"/>
              <a:t>výraznou podporou </a:t>
            </a:r>
          </a:p>
          <a:p>
            <a:pPr marL="0" indent="0">
              <a:spcBef>
                <a:spcPts val="0"/>
              </a:spcBef>
              <a:spcAft>
                <a:spcPts val="1200"/>
              </a:spcAft>
              <a:buNone/>
              <a:tabLst>
                <a:tab pos="357188" algn="l"/>
              </a:tabLst>
            </a:pPr>
            <a:r>
              <a:rPr lang="sk-SK" sz="2000" dirty="0" smtClean="0"/>
              <a:t>	IT sektora</a:t>
            </a:r>
          </a:p>
          <a:p>
            <a:pPr>
              <a:spcBef>
                <a:spcPts val="0"/>
              </a:spcBef>
              <a:spcAft>
                <a:spcPts val="0"/>
              </a:spcAft>
              <a:tabLst>
                <a:tab pos="1162050" algn="l"/>
              </a:tabLst>
            </a:pPr>
            <a:r>
              <a:rPr lang="sk-SK" sz="2000" dirty="0" smtClean="0"/>
              <a:t>Je robustný – do aktivít zapája</a:t>
            </a:r>
          </a:p>
          <a:p>
            <a:pPr marL="0" indent="0">
              <a:spcBef>
                <a:spcPts val="0"/>
              </a:spcBef>
              <a:spcAft>
                <a:spcPts val="0"/>
              </a:spcAft>
              <a:buNone/>
              <a:tabLst>
                <a:tab pos="357188" algn="l"/>
              </a:tabLst>
            </a:pPr>
            <a:r>
              <a:rPr lang="sk-SK" sz="2000" dirty="0" smtClean="0"/>
              <a:t>	</a:t>
            </a:r>
            <a:r>
              <a:rPr lang="sk-SK" sz="2000" b="1" dirty="0" smtClean="0"/>
              <a:t>min. 36000 žiakov </a:t>
            </a:r>
            <a:r>
              <a:rPr lang="sk-SK" sz="2000" dirty="0" smtClean="0"/>
              <a:t>ZŠ, SŠ</a:t>
            </a:r>
            <a:r>
              <a:rPr lang="sk-SK" sz="2000" dirty="0"/>
              <a:t> </a:t>
            </a:r>
            <a:endParaRPr lang="sk-SK" sz="2000" dirty="0" smtClean="0"/>
          </a:p>
          <a:p>
            <a:pPr marL="0" indent="0">
              <a:spcBef>
                <a:spcPts val="0"/>
              </a:spcBef>
              <a:spcAft>
                <a:spcPts val="0"/>
              </a:spcAft>
              <a:buNone/>
              <a:tabLst>
                <a:tab pos="357188" algn="l"/>
              </a:tabLst>
            </a:pPr>
            <a:r>
              <a:rPr lang="sk-SK" sz="2000" dirty="0"/>
              <a:t>	</a:t>
            </a:r>
            <a:r>
              <a:rPr lang="sk-SK" sz="2000" dirty="0" smtClean="0"/>
              <a:t>a študentov VŠ, </a:t>
            </a:r>
          </a:p>
          <a:p>
            <a:pPr marL="0" indent="0">
              <a:spcBef>
                <a:spcPts val="0"/>
              </a:spcBef>
              <a:spcAft>
                <a:spcPts val="600"/>
              </a:spcAft>
              <a:buNone/>
              <a:tabLst>
                <a:tab pos="357188" algn="l"/>
              </a:tabLst>
            </a:pPr>
            <a:r>
              <a:rPr lang="sk-SK" sz="2000" dirty="0" smtClean="0"/>
              <a:t>	</a:t>
            </a:r>
            <a:r>
              <a:rPr lang="sk-SK" sz="2000" b="1" dirty="0" smtClean="0"/>
              <a:t>min. 2100 učiteľov </a:t>
            </a:r>
            <a:r>
              <a:rPr lang="sk-SK" sz="2000" dirty="0" smtClean="0"/>
              <a:t>ZŠ a SŠ</a:t>
            </a:r>
          </a:p>
          <a:p>
            <a:pPr>
              <a:spcAft>
                <a:spcPts val="0"/>
              </a:spcAft>
              <a:tabLst>
                <a:tab pos="1162050" algn="l"/>
              </a:tabLst>
            </a:pPr>
            <a:endParaRPr lang="sk-SK" sz="2000" dirty="0" smtClean="0"/>
          </a:p>
          <a:p>
            <a:pPr marL="0" indent="0">
              <a:spcAft>
                <a:spcPts val="0"/>
              </a:spcAft>
              <a:buNone/>
              <a:tabLst>
                <a:tab pos="1162050" algn="l"/>
              </a:tabLst>
            </a:pPr>
            <a:endParaRPr lang="sk-SK" sz="2000" dirty="0" smtClean="0"/>
          </a:p>
          <a:p>
            <a:pPr>
              <a:spcAft>
                <a:spcPts val="0"/>
              </a:spcAft>
              <a:tabLst>
                <a:tab pos="1162050" algn="l"/>
              </a:tabLst>
            </a:pPr>
            <a:r>
              <a:rPr lang="sk-SK" sz="2000" dirty="0"/>
              <a:t>D</a:t>
            </a:r>
            <a:r>
              <a:rPr lang="sk-SK" sz="2000" dirty="0" smtClean="0"/>
              <a:t>o slovenských škôl prináša </a:t>
            </a:r>
            <a:r>
              <a:rPr lang="sk-SK" sz="2000" b="1" dirty="0" smtClean="0"/>
              <a:t>bádateľsky orientované vyučovanie </a:t>
            </a:r>
            <a:r>
              <a:rPr lang="sk-SK" sz="2000" dirty="0" smtClean="0"/>
              <a:t>informatiky, matematiky, prírodovedných a vybraných technických predmetov - </a:t>
            </a:r>
            <a:r>
              <a:rPr lang="sk-SK" sz="2000" b="1" dirty="0"/>
              <a:t>fascinujme deti </a:t>
            </a:r>
            <a:r>
              <a:rPr lang="sk-SK" sz="2000" b="1" dirty="0" smtClean="0"/>
              <a:t>objavovaním.</a:t>
            </a:r>
          </a:p>
          <a:p>
            <a:pPr>
              <a:spcAft>
                <a:spcPts val="1800"/>
              </a:spcAft>
              <a:tabLst>
                <a:tab pos="1162050" algn="l"/>
              </a:tabLst>
            </a:pPr>
            <a:endParaRPr lang="sk-SK" sz="2000" dirty="0" smtClean="0"/>
          </a:p>
        </p:txBody>
      </p:sp>
      <p:graphicFrame>
        <p:nvGraphicFramePr>
          <p:cNvPr id="5" name="Diagram 4"/>
          <p:cNvGraphicFramePr/>
          <p:nvPr>
            <p:extLst>
              <p:ext uri="{D42A27DB-BD31-4B8C-83A1-F6EECF244321}">
                <p14:modId xmlns:p14="http://schemas.microsoft.com/office/powerpoint/2010/main" val="1310739335"/>
              </p:ext>
            </p:extLst>
          </p:nvPr>
        </p:nvGraphicFramePr>
        <p:xfrm>
          <a:off x="4344928" y="1452938"/>
          <a:ext cx="460851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94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75660" y="278676"/>
            <a:ext cx="5541972" cy="850106"/>
          </a:xfrm>
        </p:spPr>
        <p:txBody>
          <a:bodyPr rtlCol="0">
            <a:noAutofit/>
          </a:bodyPr>
          <a:lstStyle/>
          <a:p>
            <a:pPr>
              <a:defRPr/>
            </a:pPr>
            <a:r>
              <a:rPr lang="sk-SK" sz="4000" b="1" dirty="0" smtClean="0">
                <a:solidFill>
                  <a:srgbClr val="E46C0A"/>
                </a:solidFill>
              </a:rPr>
              <a:t>Aké sú očakávané dopady?</a:t>
            </a:r>
            <a:endParaRPr lang="sk-SK" sz="4000" dirty="0" smtClean="0">
              <a:solidFill>
                <a:schemeClr val="accent6">
                  <a:lumMod val="75000"/>
                </a:schemeClr>
              </a:solidFill>
            </a:endParaRPr>
          </a:p>
        </p:txBody>
      </p:sp>
      <p:sp>
        <p:nvSpPr>
          <p:cNvPr id="5123" name="Zástupný symbol obsahu 2"/>
          <p:cNvSpPr>
            <a:spLocks noGrp="1"/>
          </p:cNvSpPr>
          <p:nvPr>
            <p:ph idx="1"/>
          </p:nvPr>
        </p:nvSpPr>
        <p:spPr>
          <a:xfrm>
            <a:off x="474644" y="1097360"/>
            <a:ext cx="8280920" cy="5760640"/>
          </a:xfrm>
        </p:spPr>
        <p:txBody>
          <a:bodyPr/>
          <a:lstStyle/>
          <a:p>
            <a:pPr marL="0" indent="0">
              <a:spcBef>
                <a:spcPts val="0"/>
              </a:spcBef>
              <a:buNone/>
            </a:pPr>
            <a:r>
              <a:rPr lang="sk-SK" sz="2000" b="1" dirty="0" smtClean="0"/>
              <a:t>Dopady </a:t>
            </a:r>
            <a:r>
              <a:rPr lang="sk-SK" sz="2000" b="1" dirty="0"/>
              <a:t>z pohľadu žiaka a študenta:</a:t>
            </a:r>
          </a:p>
          <a:p>
            <a:pPr>
              <a:spcBef>
                <a:spcPts val="0"/>
              </a:spcBef>
            </a:pPr>
            <a:r>
              <a:rPr lang="sk-SK" sz="1600" dirty="0"/>
              <a:t>zmena postojov - „Chcem študovať IT“</a:t>
            </a:r>
          </a:p>
          <a:p>
            <a:pPr>
              <a:spcBef>
                <a:spcPts val="0"/>
              </a:spcBef>
            </a:pPr>
            <a:r>
              <a:rPr lang="sk-SK" sz="1600" dirty="0"/>
              <a:t>zvýšenie záujmu o štúdium IT zo strany dievčat v spolupráci s iniciatívou „Aj TY v IT“ </a:t>
            </a:r>
          </a:p>
          <a:p>
            <a:pPr>
              <a:spcBef>
                <a:spcPts val="0"/>
              </a:spcBef>
            </a:pPr>
            <a:r>
              <a:rPr lang="sk-SK" sz="1600" dirty="0"/>
              <a:t>zvýšenie úrovne a rozsahu digitálnej gramotnosti, osobnostného rozvoja a komunikačných kompetencií</a:t>
            </a:r>
          </a:p>
          <a:p>
            <a:pPr>
              <a:spcBef>
                <a:spcPts val="0"/>
              </a:spcBef>
            </a:pPr>
            <a:r>
              <a:rPr lang="sk-SK" sz="1600" dirty="0"/>
              <a:t>rozvoj vedeckej a technickej gramotnosti – získanie bádateľských kompetencií</a:t>
            </a:r>
          </a:p>
          <a:p>
            <a:pPr marL="0" indent="0">
              <a:spcBef>
                <a:spcPts val="0"/>
              </a:spcBef>
              <a:buNone/>
            </a:pPr>
            <a:r>
              <a:rPr lang="sk-SK" sz="2000" b="1" dirty="0" smtClean="0"/>
              <a:t>Dopady </a:t>
            </a:r>
            <a:r>
              <a:rPr lang="sk-SK" sz="2000" b="1" dirty="0"/>
              <a:t>z pohľadu učiteľa:</a:t>
            </a:r>
          </a:p>
          <a:p>
            <a:pPr>
              <a:spcBef>
                <a:spcPts val="0"/>
              </a:spcBef>
            </a:pPr>
            <a:r>
              <a:rPr lang="sk-SK" sz="1600" dirty="0"/>
              <a:t>rozšírenie odborných kompetencií pre orientáciu žiakov na štúdium informatiky a IKT</a:t>
            </a:r>
          </a:p>
          <a:p>
            <a:pPr>
              <a:spcBef>
                <a:spcPts val="0"/>
              </a:spcBef>
            </a:pPr>
            <a:r>
              <a:rPr lang="sk-SK" sz="1600" dirty="0"/>
              <a:t>získanie didaktických kompetencií v súlade s najnovšími trendmi vyučovania prírodných a technických vied, matematiky a informatiky</a:t>
            </a:r>
          </a:p>
          <a:p>
            <a:pPr>
              <a:spcBef>
                <a:spcPts val="0"/>
              </a:spcBef>
            </a:pPr>
            <a:r>
              <a:rPr lang="sk-SK" sz="1600" dirty="0"/>
              <a:t>zvýšenie úrovne a rozsahu digitálnej gramotnosti, osobnostného rozvoja a komunikačných kompetencií</a:t>
            </a:r>
          </a:p>
          <a:p>
            <a:pPr>
              <a:spcBef>
                <a:spcPts val="0"/>
              </a:spcBef>
            </a:pPr>
            <a:r>
              <a:rPr lang="sk-SK" sz="1600" dirty="0"/>
              <a:t>spoluprácou s IT firmami a VŠ vytvorenie dlhodobého podnetného prostredia pre ďalší odborný </a:t>
            </a:r>
            <a:r>
              <a:rPr lang="sk-SK" sz="1600" dirty="0" smtClean="0"/>
              <a:t>rast</a:t>
            </a:r>
          </a:p>
          <a:p>
            <a:pPr marL="0" indent="0">
              <a:spcBef>
                <a:spcPts val="0"/>
              </a:spcBef>
              <a:buNone/>
            </a:pPr>
            <a:r>
              <a:rPr lang="sk-SK" sz="2000" b="1" dirty="0" smtClean="0"/>
              <a:t>Dopady </a:t>
            </a:r>
            <a:r>
              <a:rPr lang="sk-SK" sz="2000" b="1" dirty="0"/>
              <a:t>z pohľadu IT firiem:</a:t>
            </a:r>
          </a:p>
          <a:p>
            <a:pPr>
              <a:spcBef>
                <a:spcPts val="0"/>
              </a:spcBef>
            </a:pPr>
            <a:r>
              <a:rPr lang="sk-SK" sz="1600" dirty="0"/>
              <a:t>nárast počtu absolventov informatiky a IKT </a:t>
            </a:r>
          </a:p>
          <a:p>
            <a:pPr>
              <a:spcBef>
                <a:spcPts val="0"/>
              </a:spcBef>
            </a:pPr>
            <a:r>
              <a:rPr lang="sk-SK" sz="1600" dirty="0"/>
              <a:t>zvýšenie zamestnanosti v IT sektore hlavne v pozíciách s vysokou pridanou </a:t>
            </a:r>
            <a:r>
              <a:rPr lang="sk-SK" sz="1600" dirty="0" smtClean="0"/>
              <a:t>hodnotou</a:t>
            </a:r>
          </a:p>
          <a:p>
            <a:pPr>
              <a:spcBef>
                <a:spcPts val="0"/>
              </a:spcBef>
            </a:pPr>
            <a:r>
              <a:rPr lang="sk-SK" sz="1600" dirty="0" smtClean="0"/>
              <a:t>dlhodobý a udržateľný systém prípravy odborníkov pre aktuálne a budúce potreby IT sektora</a:t>
            </a:r>
            <a:endParaRPr lang="sk-SK" sz="1600" dirty="0"/>
          </a:p>
          <a:p>
            <a:endParaRPr lang="sk-SK" sz="1600" dirty="0"/>
          </a:p>
        </p:txBody>
      </p:sp>
    </p:spTree>
    <p:extLst>
      <p:ext uri="{BB962C8B-B14F-4D97-AF65-F5344CB8AC3E}">
        <p14:creationId xmlns:p14="http://schemas.microsoft.com/office/powerpoint/2010/main" val="1509333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objekt pre obsah 4"/>
          <p:cNvGraphicFramePr>
            <a:graphicFrameLocks noGrp="1"/>
          </p:cNvGraphicFramePr>
          <p:nvPr>
            <p:ph idx="1"/>
            <p:extLst/>
          </p:nvPr>
        </p:nvGraphicFramePr>
        <p:xfrm>
          <a:off x="-400593" y="330926"/>
          <a:ext cx="8969828" cy="500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Zalomená spojnica 6"/>
          <p:cNvCxnSpPr/>
          <p:nvPr/>
        </p:nvCxnSpPr>
        <p:spPr>
          <a:xfrm rot="5400000">
            <a:off x="6239693" y="1275807"/>
            <a:ext cx="2734491" cy="1733005"/>
          </a:xfrm>
          <a:prstGeom prst="bentConnector3">
            <a:avLst>
              <a:gd name="adj1" fmla="val 80892"/>
            </a:avLst>
          </a:prstGeom>
        </p:spPr>
        <p:style>
          <a:lnRef idx="1">
            <a:schemeClr val="accent2"/>
          </a:lnRef>
          <a:fillRef idx="0">
            <a:schemeClr val="accent2"/>
          </a:fillRef>
          <a:effectRef idx="0">
            <a:schemeClr val="accent2"/>
          </a:effectRef>
          <a:fontRef idx="minor">
            <a:schemeClr val="tx1"/>
          </a:fontRef>
        </p:style>
      </p:cxnSp>
      <p:cxnSp>
        <p:nvCxnSpPr>
          <p:cNvPr id="11" name="Rovná spojnica 10"/>
          <p:cNvCxnSpPr/>
          <p:nvPr/>
        </p:nvCxnSpPr>
        <p:spPr>
          <a:xfrm>
            <a:off x="7606938" y="783771"/>
            <a:ext cx="87521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Rovná spojnica 12"/>
          <p:cNvCxnSpPr/>
          <p:nvPr/>
        </p:nvCxnSpPr>
        <p:spPr>
          <a:xfrm flipH="1">
            <a:off x="7001691" y="1010193"/>
            <a:ext cx="8709" cy="870858"/>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Rovná spojnica 14"/>
          <p:cNvCxnSpPr/>
          <p:nvPr/>
        </p:nvCxnSpPr>
        <p:spPr>
          <a:xfrm flipH="1">
            <a:off x="5120640" y="766354"/>
            <a:ext cx="1045029"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Rovná spojnica 16"/>
          <p:cNvCxnSpPr/>
          <p:nvPr/>
        </p:nvCxnSpPr>
        <p:spPr>
          <a:xfrm flipH="1">
            <a:off x="1898469" y="766354"/>
            <a:ext cx="1715588" cy="775063"/>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Rovná spojnica 18"/>
          <p:cNvCxnSpPr/>
          <p:nvPr/>
        </p:nvCxnSpPr>
        <p:spPr>
          <a:xfrm flipV="1">
            <a:off x="5190309" y="4650377"/>
            <a:ext cx="975360" cy="557349"/>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Rovná spojnica 22"/>
          <p:cNvCxnSpPr/>
          <p:nvPr/>
        </p:nvCxnSpPr>
        <p:spPr>
          <a:xfrm flipH="1">
            <a:off x="1314996" y="783771"/>
            <a:ext cx="2299061" cy="1959429"/>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Zalomená spojnica 25"/>
          <p:cNvCxnSpPr/>
          <p:nvPr/>
        </p:nvCxnSpPr>
        <p:spPr>
          <a:xfrm rot="10800000" flipV="1">
            <a:off x="1889761" y="1010194"/>
            <a:ext cx="4275909" cy="500742"/>
          </a:xfrm>
          <a:prstGeom prst="bentConnector3">
            <a:avLst>
              <a:gd name="adj1" fmla="val 19450"/>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8419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dirty="0" smtClean="0">
                <a:solidFill>
                  <a:srgbClr val="E46C0A"/>
                </a:solidFill>
              </a:rPr>
              <a:t>AKTUÁLNY STAV</a:t>
            </a:r>
            <a:endParaRPr lang="sk-SK" sz="3600" b="1" dirty="0">
              <a:solidFill>
                <a:srgbClr val="E46C0A"/>
              </a:solidFill>
            </a:endParaRPr>
          </a:p>
        </p:txBody>
      </p:sp>
      <p:sp>
        <p:nvSpPr>
          <p:cNvPr id="5123" name="Zástupný symbol obsahu 2"/>
          <p:cNvSpPr>
            <a:spLocks noGrp="1"/>
          </p:cNvSpPr>
          <p:nvPr>
            <p:ph idx="1"/>
          </p:nvPr>
        </p:nvSpPr>
        <p:spPr>
          <a:xfrm>
            <a:off x="273528" y="1800774"/>
            <a:ext cx="8745551" cy="2806062"/>
          </a:xfrm>
        </p:spPr>
        <p:txBody>
          <a:bodyPr/>
          <a:lstStyle/>
          <a:p>
            <a:pPr algn="just">
              <a:spcAft>
                <a:spcPts val="600"/>
              </a:spcAft>
            </a:pPr>
            <a:r>
              <a:rPr lang="sk-SK" sz="1800" dirty="0" smtClean="0">
                <a:ea typeface="Times New Roman" panose="02020603050405020304" pitchFamily="18" charset="0"/>
              </a:rPr>
              <a:t>Aktuálne </a:t>
            </a:r>
            <a:r>
              <a:rPr lang="sk-SK" sz="1800" dirty="0">
                <a:ea typeface="Times New Roman" panose="02020603050405020304" pitchFamily="18" charset="0"/>
              </a:rPr>
              <a:t>je do projektu zapojených (uzavreté zmluvy o spolupráci) </a:t>
            </a:r>
            <a:r>
              <a:rPr lang="sk-SK" sz="1800" b="1" dirty="0" smtClean="0">
                <a:ea typeface="Times New Roman" panose="02020603050405020304" pitchFamily="18" charset="0"/>
              </a:rPr>
              <a:t>219 </a:t>
            </a:r>
            <a:r>
              <a:rPr lang="sk-SK" sz="1800" b="1" dirty="0">
                <a:ea typeface="Times New Roman" panose="02020603050405020304" pitchFamily="18" charset="0"/>
              </a:rPr>
              <a:t>ZŠ a </a:t>
            </a:r>
            <a:r>
              <a:rPr lang="sk-SK" sz="1800" b="1" dirty="0" smtClean="0">
                <a:ea typeface="Times New Roman" panose="02020603050405020304" pitchFamily="18" charset="0"/>
              </a:rPr>
              <a:t>187 </a:t>
            </a:r>
            <a:r>
              <a:rPr lang="sk-SK" sz="1800" b="1" dirty="0">
                <a:ea typeface="Times New Roman" panose="02020603050405020304" pitchFamily="18" charset="0"/>
              </a:rPr>
              <a:t>SŠ</a:t>
            </a:r>
            <a:r>
              <a:rPr lang="sk-SK" sz="1800" dirty="0">
                <a:ea typeface="Times New Roman" panose="02020603050405020304" pitchFamily="18" charset="0"/>
              </a:rPr>
              <a:t> - tzv. „IT Akadémia partnerov“. </a:t>
            </a:r>
            <a:r>
              <a:rPr lang="sk-SK" sz="1800" dirty="0" smtClean="0">
                <a:ea typeface="Times New Roman" panose="02020603050405020304" pitchFamily="18" charset="0"/>
              </a:rPr>
              <a:t>S</a:t>
            </a:r>
            <a:r>
              <a:rPr lang="sk-SK" sz="1800" dirty="0">
                <a:ea typeface="Times New Roman" panose="02020603050405020304" pitchFamily="18" charset="0"/>
              </a:rPr>
              <a:t> </a:t>
            </a:r>
            <a:r>
              <a:rPr lang="sk-SK" sz="1800" dirty="0" smtClean="0">
                <a:ea typeface="Times New Roman" panose="02020603050405020304" pitchFamily="18" charset="0"/>
              </a:rPr>
              <a:t>27 </a:t>
            </a:r>
            <a:r>
              <a:rPr lang="sk-SK" sz="1800" dirty="0">
                <a:ea typeface="Times New Roman" panose="02020603050405020304" pitchFamily="18" charset="0"/>
              </a:rPr>
              <a:t>školami prebieha proces uzatvárania zmlúv. Ideálny stav je </a:t>
            </a:r>
            <a:r>
              <a:rPr lang="sk-SK" sz="1800" b="1" dirty="0">
                <a:ea typeface="Times New Roman" panose="02020603050405020304" pitchFamily="18" charset="0"/>
              </a:rPr>
              <a:t>min. 300 ZŠ a </a:t>
            </a:r>
            <a:r>
              <a:rPr lang="sk-SK" sz="1800" b="1" dirty="0" smtClean="0">
                <a:ea typeface="Times New Roman" panose="02020603050405020304" pitchFamily="18" charset="0"/>
              </a:rPr>
              <a:t>200 SŠ</a:t>
            </a:r>
            <a:r>
              <a:rPr lang="sk-SK" sz="1800" dirty="0" smtClean="0">
                <a:ea typeface="Times New Roman" panose="02020603050405020304" pitchFamily="18" charset="0"/>
              </a:rPr>
              <a:t>. </a:t>
            </a:r>
            <a:r>
              <a:rPr lang="sk-SK" sz="1800" dirty="0">
                <a:ea typeface="Times New Roman" panose="02020603050405020304" pitchFamily="18" charset="0"/>
              </a:rPr>
              <a:t>Najväčší počet zapojených škôl je v Košickom kraji, najmenší v Trnavskom </a:t>
            </a:r>
            <a:r>
              <a:rPr lang="sk-SK" sz="1800" dirty="0" smtClean="0">
                <a:ea typeface="Times New Roman" panose="02020603050405020304" pitchFamily="18" charset="0"/>
              </a:rPr>
              <a:t>kraji.</a:t>
            </a:r>
            <a:endParaRPr lang="sk-SK" sz="1800" i="1" dirty="0">
              <a:ea typeface="Calibri" panose="020F0502020204030204" pitchFamily="34" charset="0"/>
            </a:endParaRPr>
          </a:p>
          <a:p>
            <a:pPr algn="just">
              <a:lnSpc>
                <a:spcPct val="100000"/>
              </a:lnSpc>
              <a:spcBef>
                <a:spcPts val="600"/>
              </a:spcBef>
            </a:pPr>
            <a:r>
              <a:rPr lang="sk-SK" sz="1800" dirty="0">
                <a:ea typeface="Times New Roman" panose="02020603050405020304" pitchFamily="18" charset="0"/>
              </a:rPr>
              <a:t>Do projektu sa v uplynulých dvoch rokoch zapojilo k 31.11.2018 - </a:t>
            </a:r>
            <a:r>
              <a:rPr lang="sk-SK" sz="1800" b="1" dirty="0">
                <a:ea typeface="Times New Roman" panose="02020603050405020304" pitchFamily="18" charset="0"/>
              </a:rPr>
              <a:t>19 995 žiakov ZŠ a SŠ</a:t>
            </a:r>
            <a:r>
              <a:rPr lang="sk-SK" sz="1800" dirty="0">
                <a:ea typeface="Times New Roman" panose="02020603050405020304" pitchFamily="18" charset="0"/>
              </a:rPr>
              <a:t>, </a:t>
            </a:r>
            <a:r>
              <a:rPr lang="sk-SK" sz="1800" b="1" dirty="0">
                <a:ea typeface="Times New Roman" panose="02020603050405020304" pitchFamily="18" charset="0"/>
              </a:rPr>
              <a:t>1026 učiteľov ZŠ a SŠ</a:t>
            </a:r>
            <a:r>
              <a:rPr lang="sk-SK" sz="1800" dirty="0">
                <a:ea typeface="Times New Roman" panose="02020603050405020304" pitchFamily="18" charset="0"/>
              </a:rPr>
              <a:t> (ako cieľová skupina).</a:t>
            </a:r>
          </a:p>
          <a:p>
            <a:pPr algn="just">
              <a:lnSpc>
                <a:spcPct val="100000"/>
              </a:lnSpc>
              <a:spcBef>
                <a:spcPts val="600"/>
              </a:spcBef>
            </a:pPr>
            <a:r>
              <a:rPr lang="sk-SK" sz="1800" dirty="0">
                <a:ea typeface="Times New Roman" panose="02020603050405020304" pitchFamily="18" charset="0"/>
                <a:cs typeface="Times New Roman" panose="02020603050405020304" pitchFamily="18" charset="0"/>
              </a:rPr>
              <a:t>IT Akadémia partnerom sú aj ďalšie subjekty – </a:t>
            </a:r>
            <a:r>
              <a:rPr lang="sk-SK" sz="1800" b="1" dirty="0">
                <a:ea typeface="Times New Roman" panose="02020603050405020304" pitchFamily="18" charset="0"/>
                <a:cs typeface="Times New Roman" panose="02020603050405020304" pitchFamily="18" charset="0"/>
              </a:rPr>
              <a:t>27 IT firiem, ZMOS, Asociácia riaditeľov štátnych gymnázií, Združenie ZŠ Slovenska, Slovenská spoločnosť </a:t>
            </a:r>
            <a:r>
              <a:rPr lang="sk-SK" sz="1800" b="1" dirty="0" err="1">
                <a:ea typeface="Times New Roman" panose="02020603050405020304" pitchFamily="18" charset="0"/>
                <a:cs typeface="Times New Roman" panose="02020603050405020304" pitchFamily="18" charset="0"/>
              </a:rPr>
              <a:t>elektronikov</a:t>
            </a:r>
            <a:r>
              <a:rPr lang="sk-SK" sz="1800" b="1" dirty="0">
                <a:ea typeface="Times New Roman" panose="02020603050405020304" pitchFamily="18" charset="0"/>
                <a:cs typeface="Times New Roman" panose="02020603050405020304" pitchFamily="18" charset="0"/>
              </a:rPr>
              <a:t>, 5 vysokých škôl</a:t>
            </a:r>
            <a:r>
              <a:rPr lang="sk-SK" sz="1800" dirty="0">
                <a:ea typeface="Times New Roman" panose="02020603050405020304" pitchFamily="18" charset="0"/>
                <a:cs typeface="Times New Roman" panose="02020603050405020304" pitchFamily="18" charset="0"/>
              </a:rPr>
              <a:t> okrem partnerských.</a:t>
            </a:r>
            <a:endParaRPr lang="sk-SK" sz="1800" dirty="0">
              <a:ea typeface="Times New Roman" panose="02020603050405020304" pitchFamily="18" charset="0"/>
            </a:endParaRPr>
          </a:p>
          <a:p>
            <a:pPr marL="0" indent="0" algn="just">
              <a:spcAft>
                <a:spcPts val="600"/>
              </a:spcAft>
              <a:buNone/>
            </a:pPr>
            <a:endParaRPr lang="sk-SK" sz="2000" dirty="0">
              <a:ea typeface="Calibri" panose="020F0502020204030204" pitchFamily="34" charset="0"/>
            </a:endParaRPr>
          </a:p>
          <a:p>
            <a:pPr marL="0" lvl="0" indent="0" algn="just">
              <a:spcAft>
                <a:spcPts val="600"/>
              </a:spcAft>
              <a:buNone/>
            </a:pPr>
            <a:endParaRPr lang="sk-SK" sz="2000" dirty="0">
              <a:effectLst/>
              <a:ea typeface="Calibri" panose="020F0502020204030204" pitchFamily="34" charset="0"/>
            </a:endParaRPr>
          </a:p>
        </p:txBody>
      </p:sp>
    </p:spTree>
    <p:extLst>
      <p:ext uri="{BB962C8B-B14F-4D97-AF65-F5344CB8AC3E}">
        <p14:creationId xmlns:p14="http://schemas.microsoft.com/office/powerpoint/2010/main" val="268405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Zástupný symbol obsahu 2"/>
          <p:cNvSpPr>
            <a:spLocks noGrp="1"/>
          </p:cNvSpPr>
          <p:nvPr>
            <p:ph idx="1"/>
          </p:nvPr>
        </p:nvSpPr>
        <p:spPr>
          <a:xfrm>
            <a:off x="96982" y="552705"/>
            <a:ext cx="8939514" cy="5760640"/>
          </a:xfrm>
        </p:spPr>
        <p:txBody>
          <a:bodyPr/>
          <a:lstStyle/>
          <a:p>
            <a:pPr marL="457200" lvl="0" indent="-457200" algn="just">
              <a:spcAft>
                <a:spcPts val="600"/>
              </a:spcAft>
              <a:buFont typeface="+mj-lt"/>
              <a:buAutoNum type="arabicPeriod" startAt="8"/>
            </a:pPr>
            <a:endParaRPr lang="sk-SK" sz="1800" dirty="0" smtClean="0">
              <a:ea typeface="Times New Roman" panose="02020603050405020304" pitchFamily="18" charset="0"/>
            </a:endParaRPr>
          </a:p>
          <a:p>
            <a:pPr marL="0" lvl="0" indent="0" algn="just">
              <a:spcAft>
                <a:spcPts val="600"/>
              </a:spcAft>
              <a:buNone/>
            </a:pPr>
            <a:endParaRPr lang="sk-SK" sz="2000" dirty="0" smtClean="0">
              <a:ea typeface="Times New Roman" panose="02020603050405020304" pitchFamily="18" charset="0"/>
            </a:endParaRPr>
          </a:p>
          <a:p>
            <a:pPr marL="0" lvl="0" indent="0" algn="just">
              <a:spcAft>
                <a:spcPts val="600"/>
              </a:spcAft>
              <a:buNone/>
            </a:pPr>
            <a:endParaRPr lang="sk-SK" sz="2000" dirty="0">
              <a:ea typeface="Calibri" panose="020F0502020204030204" pitchFamily="34" charset="0"/>
            </a:endParaRPr>
          </a:p>
        </p:txBody>
      </p:sp>
      <p:sp>
        <p:nvSpPr>
          <p:cNvPr id="4" name="Nadpis 1"/>
          <p:cNvSpPr>
            <a:spLocks noGrp="1"/>
          </p:cNvSpPr>
          <p:nvPr>
            <p:ph type="title"/>
          </p:nvPr>
        </p:nvSpPr>
        <p:spPr>
          <a:xfrm>
            <a:off x="3221179" y="352152"/>
            <a:ext cx="5708073" cy="583023"/>
          </a:xfrm>
        </p:spPr>
        <p:txBody>
          <a:bodyPr rtlCol="0">
            <a:noAutofit/>
          </a:bodyPr>
          <a:lstStyle/>
          <a:p>
            <a:pPr algn="r" fontAlgn="auto">
              <a:spcAft>
                <a:spcPts val="0"/>
              </a:spcAft>
              <a:defRPr/>
            </a:pPr>
            <a:r>
              <a:rPr lang="sk-SK" sz="3600" b="1" smtClean="0">
                <a:solidFill>
                  <a:srgbClr val="E46C0A"/>
                </a:solidFill>
              </a:rPr>
              <a:t>PODAKTIVITA 1.5.</a:t>
            </a:r>
            <a:endParaRPr lang="sk-SK" sz="3600" b="1" dirty="0">
              <a:solidFill>
                <a:srgbClr val="E46C0A"/>
              </a:solidFill>
            </a:endParaRPr>
          </a:p>
        </p:txBody>
      </p:sp>
      <p:graphicFrame>
        <p:nvGraphicFramePr>
          <p:cNvPr id="3" name="Tabuľka 2"/>
          <p:cNvGraphicFramePr>
            <a:graphicFrameLocks noGrp="1"/>
          </p:cNvGraphicFramePr>
          <p:nvPr>
            <p:extLst/>
          </p:nvPr>
        </p:nvGraphicFramePr>
        <p:xfrm>
          <a:off x="1803702" y="1385228"/>
          <a:ext cx="5526073" cy="3762864"/>
        </p:xfrm>
        <a:graphic>
          <a:graphicData uri="http://schemas.openxmlformats.org/drawingml/2006/table">
            <a:tbl>
              <a:tblPr firstRow="1" bandRow="1">
                <a:tableStyleId>{5C22544A-7EE6-4342-B048-85BDC9FD1C3A}</a:tableStyleId>
              </a:tblPr>
              <a:tblGrid>
                <a:gridCol w="2718073">
                  <a:extLst>
                    <a:ext uri="{9D8B030D-6E8A-4147-A177-3AD203B41FA5}">
                      <a16:colId xmlns:a16="http://schemas.microsoft.com/office/drawing/2014/main" val="4188516735"/>
                    </a:ext>
                  </a:extLst>
                </a:gridCol>
                <a:gridCol w="936000">
                  <a:extLst>
                    <a:ext uri="{9D8B030D-6E8A-4147-A177-3AD203B41FA5}">
                      <a16:colId xmlns:a16="http://schemas.microsoft.com/office/drawing/2014/main" val="3422776139"/>
                    </a:ext>
                  </a:extLst>
                </a:gridCol>
                <a:gridCol w="936000">
                  <a:extLst>
                    <a:ext uri="{9D8B030D-6E8A-4147-A177-3AD203B41FA5}">
                      <a16:colId xmlns:a16="http://schemas.microsoft.com/office/drawing/2014/main" val="3773171091"/>
                    </a:ext>
                  </a:extLst>
                </a:gridCol>
                <a:gridCol w="936000">
                  <a:extLst>
                    <a:ext uri="{9D8B030D-6E8A-4147-A177-3AD203B41FA5}">
                      <a16:colId xmlns:a16="http://schemas.microsoft.com/office/drawing/2014/main" val="3426266835"/>
                    </a:ext>
                  </a:extLst>
                </a:gridCol>
              </a:tblGrid>
              <a:tr h="418096">
                <a:tc>
                  <a:txBody>
                    <a:bodyPr/>
                    <a:lstStyle/>
                    <a:p>
                      <a:pPr algn="l" fontAlgn="b"/>
                      <a:r>
                        <a:rPr lang="sk-SK" sz="2000" b="1" i="0" u="none" strike="noStrike" dirty="0">
                          <a:solidFill>
                            <a:srgbClr val="000000"/>
                          </a:solidFill>
                          <a:effectLst/>
                          <a:latin typeface="Calibri" panose="020F0502020204030204" pitchFamily="34" charset="0"/>
                        </a:rPr>
                        <a:t>Kraj</a:t>
                      </a:r>
                    </a:p>
                  </a:txBody>
                  <a:tcPr marL="9525" marR="9525" marT="9525" marB="0" anchor="b"/>
                </a:tc>
                <a:tc>
                  <a:txBody>
                    <a:bodyPr/>
                    <a:lstStyle/>
                    <a:p>
                      <a:pPr algn="ctr" fontAlgn="b"/>
                      <a:r>
                        <a:rPr lang="sk-SK" sz="2000" b="1" i="0" u="none" strike="noStrike" dirty="0" smtClean="0">
                          <a:solidFill>
                            <a:srgbClr val="000000"/>
                          </a:solidFill>
                          <a:effectLst/>
                          <a:latin typeface="Calibri" panose="020F0502020204030204" pitchFamily="34" charset="0"/>
                        </a:rPr>
                        <a:t>ZŠ</a:t>
                      </a:r>
                      <a:endParaRPr lang="sk-SK"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2000" b="1" i="0" u="none" strike="noStrike" dirty="0" smtClean="0">
                          <a:solidFill>
                            <a:srgbClr val="000000"/>
                          </a:solidFill>
                          <a:effectLst/>
                          <a:latin typeface="Calibri" panose="020F0502020204030204" pitchFamily="34" charset="0"/>
                        </a:rPr>
                        <a:t>SŠ</a:t>
                      </a:r>
                      <a:endParaRPr lang="sk-SK"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k-SK" sz="2000" b="1" i="0" u="none" strike="noStrike" dirty="0" smtClean="0">
                          <a:solidFill>
                            <a:srgbClr val="000000"/>
                          </a:solidFill>
                          <a:effectLst/>
                          <a:latin typeface="Calibri" panose="020F0502020204030204" pitchFamily="34" charset="0"/>
                        </a:rPr>
                        <a:t>Spolu</a:t>
                      </a:r>
                      <a:endParaRPr lang="sk-SK"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9690241"/>
                  </a:ext>
                </a:extLst>
              </a:tr>
              <a:tr h="418096">
                <a:tc>
                  <a:txBody>
                    <a:bodyPr/>
                    <a:lstStyle/>
                    <a:p>
                      <a:pPr algn="l" fontAlgn="b"/>
                      <a:r>
                        <a:rPr lang="sk-SK" sz="2000" b="0" i="0" u="none" strike="noStrike" kern="1200" dirty="0">
                          <a:solidFill>
                            <a:srgbClr val="000000"/>
                          </a:solidFill>
                          <a:effectLst/>
                          <a:latin typeface="Calibri" panose="020F0502020204030204" pitchFamily="34" charset="0"/>
                          <a:ea typeface="+mn-ea"/>
                          <a:cs typeface="+mn-cs"/>
                        </a:rPr>
                        <a:t>Banskobystrický kraj</a:t>
                      </a:r>
                    </a:p>
                  </a:txBody>
                  <a:tcPr marL="9525" marR="9525" marT="9525" marB="0" anchor="b"/>
                </a:tc>
                <a:tc>
                  <a:txBody>
                    <a:bodyPr/>
                    <a:lstStyle/>
                    <a:p>
                      <a:pPr algn="ctr" fontAlgn="b"/>
                      <a:r>
                        <a:rPr lang="sk-SK" sz="2000" b="0" i="0" u="none" strike="noStrike" kern="1200" dirty="0">
                          <a:solidFill>
                            <a:srgbClr val="000000"/>
                          </a:solidFill>
                          <a:effectLst/>
                          <a:latin typeface="Calibri" panose="020F0502020204030204" pitchFamily="34" charset="0"/>
                          <a:ea typeface="+mn-ea"/>
                          <a:cs typeface="+mn-cs"/>
                        </a:rPr>
                        <a:t>31</a:t>
                      </a: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27</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58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4192429258"/>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Košický kraj</a:t>
                      </a:r>
                    </a:p>
                  </a:txBody>
                  <a:tcPr marL="9525" marR="9525" marT="9525" marB="0" anchor="b"/>
                </a:tc>
                <a:tc>
                  <a:txBody>
                    <a:bodyPr/>
                    <a:lstStyle/>
                    <a:p>
                      <a:pPr algn="ctr" fontAlgn="b"/>
                      <a:r>
                        <a:rPr lang="sk-SK" sz="2000" b="0" i="0" u="none" strike="noStrike" kern="1200" dirty="0">
                          <a:solidFill>
                            <a:srgbClr val="000000"/>
                          </a:solidFill>
                          <a:effectLst/>
                          <a:latin typeface="Calibri" panose="020F0502020204030204" pitchFamily="34" charset="0"/>
                          <a:ea typeface="+mn-ea"/>
                          <a:cs typeface="+mn-cs"/>
                        </a:rPr>
                        <a:t>54</a:t>
                      </a: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48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102</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970139956"/>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Nitrianský kraj</a:t>
                      </a:r>
                    </a:p>
                  </a:txBody>
                  <a:tcPr marL="9525" marR="9525" marT="9525" marB="0" anchor="b"/>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20</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18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38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372431245"/>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Prešovský kraj</a:t>
                      </a:r>
                    </a:p>
                  </a:txBody>
                  <a:tcPr marL="9525" marR="9525" marT="9525" marB="0" anchor="b"/>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46</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a:solidFill>
                            <a:srgbClr val="000000"/>
                          </a:solidFill>
                          <a:effectLst/>
                          <a:latin typeface="Calibri" panose="020F0502020204030204" pitchFamily="34" charset="0"/>
                          <a:ea typeface="+mn-ea"/>
                          <a:cs typeface="+mn-cs"/>
                        </a:rPr>
                        <a:t>39</a:t>
                      </a: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85</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734810141"/>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Trenčianský kraj</a:t>
                      </a:r>
                    </a:p>
                  </a:txBody>
                  <a:tcPr marL="9525" marR="9525" marT="9525" marB="0" anchor="b"/>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26</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a:solidFill>
                            <a:srgbClr val="000000"/>
                          </a:solidFill>
                          <a:effectLst/>
                          <a:latin typeface="Calibri" panose="020F0502020204030204" pitchFamily="34" charset="0"/>
                          <a:ea typeface="+mn-ea"/>
                          <a:cs typeface="+mn-cs"/>
                        </a:rPr>
                        <a:t>16</a:t>
                      </a: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42</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2241020986"/>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Trnavský kraj</a:t>
                      </a:r>
                    </a:p>
                  </a:txBody>
                  <a:tcPr marL="9525" marR="9525" marT="9525" marB="0" anchor="b"/>
                </a:tc>
                <a:tc>
                  <a:txBody>
                    <a:bodyPr/>
                    <a:lstStyle/>
                    <a:p>
                      <a:pPr algn="ctr" fontAlgn="b"/>
                      <a:r>
                        <a:rPr lang="sk-SK" sz="2000" b="0" i="0" u="none" strike="noStrike" kern="1200" dirty="0">
                          <a:solidFill>
                            <a:srgbClr val="000000"/>
                          </a:solidFill>
                          <a:effectLst/>
                          <a:latin typeface="Calibri" panose="020F0502020204030204" pitchFamily="34" charset="0"/>
                          <a:ea typeface="+mn-ea"/>
                          <a:cs typeface="+mn-cs"/>
                        </a:rPr>
                        <a:t>17</a:t>
                      </a: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11</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500802955"/>
                  </a:ext>
                </a:extLst>
              </a:tr>
              <a:tr h="418096">
                <a:tc>
                  <a:txBody>
                    <a:bodyPr/>
                    <a:lstStyle/>
                    <a:p>
                      <a:pPr algn="l" fontAlgn="b"/>
                      <a:r>
                        <a:rPr lang="sk-SK" sz="2000" b="0" i="0" u="none" strike="noStrike" kern="1200">
                          <a:solidFill>
                            <a:srgbClr val="000000"/>
                          </a:solidFill>
                          <a:effectLst/>
                          <a:latin typeface="Calibri" panose="020F0502020204030204" pitchFamily="34" charset="0"/>
                          <a:ea typeface="+mn-ea"/>
                          <a:cs typeface="+mn-cs"/>
                        </a:rPr>
                        <a:t>Žilinský kraj</a:t>
                      </a:r>
                    </a:p>
                  </a:txBody>
                  <a:tcPr marL="9525" marR="9525" marT="9525" marB="0" anchor="b"/>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25</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28</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0" i="0" u="none" strike="noStrike" kern="1200" dirty="0" smtClean="0">
                          <a:solidFill>
                            <a:srgbClr val="000000"/>
                          </a:solidFill>
                          <a:effectLst/>
                          <a:latin typeface="Calibri" panose="020F0502020204030204" pitchFamily="34" charset="0"/>
                          <a:ea typeface="+mn-ea"/>
                          <a:cs typeface="+mn-cs"/>
                        </a:rPr>
                        <a:t>53</a:t>
                      </a:r>
                      <a:endParaRPr lang="sk-SK"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4178407039"/>
                  </a:ext>
                </a:extLst>
              </a:tr>
              <a:tr h="418096">
                <a:tc>
                  <a:txBody>
                    <a:bodyPr/>
                    <a:lstStyle/>
                    <a:p>
                      <a:pPr algn="l" fontAlgn="b"/>
                      <a:r>
                        <a:rPr lang="sk-SK" sz="2000" b="1" i="0" u="none" strike="noStrike" kern="1200" dirty="0">
                          <a:solidFill>
                            <a:srgbClr val="000000"/>
                          </a:solidFill>
                          <a:effectLst/>
                          <a:latin typeface="Calibri" panose="020F0502020204030204" pitchFamily="34" charset="0"/>
                          <a:ea typeface="+mn-ea"/>
                          <a:cs typeface="+mn-cs"/>
                        </a:rPr>
                        <a:t>Celkový súčet</a:t>
                      </a:r>
                    </a:p>
                  </a:txBody>
                  <a:tcPr marL="9525" marR="9525" marT="9525" marB="0" anchor="b"/>
                </a:tc>
                <a:tc>
                  <a:txBody>
                    <a:bodyPr/>
                    <a:lstStyle/>
                    <a:p>
                      <a:pPr algn="ctr" fontAlgn="b"/>
                      <a:r>
                        <a:rPr lang="sk-SK" sz="2000" b="1" i="0" u="none" strike="noStrike" kern="1200" dirty="0" smtClean="0">
                          <a:solidFill>
                            <a:srgbClr val="000000"/>
                          </a:solidFill>
                          <a:effectLst/>
                          <a:latin typeface="Calibri" panose="020F0502020204030204" pitchFamily="34" charset="0"/>
                          <a:ea typeface="+mn-ea"/>
                          <a:cs typeface="+mn-cs"/>
                        </a:rPr>
                        <a:t>219</a:t>
                      </a:r>
                      <a:endParaRPr lang="sk-SK"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1" i="0" u="none" strike="noStrike" kern="1200" dirty="0" smtClean="0">
                          <a:solidFill>
                            <a:srgbClr val="000000"/>
                          </a:solidFill>
                          <a:effectLst/>
                          <a:latin typeface="Calibri" panose="020F0502020204030204" pitchFamily="34" charset="0"/>
                          <a:ea typeface="+mn-ea"/>
                          <a:cs typeface="+mn-cs"/>
                        </a:rPr>
                        <a:t>187</a:t>
                      </a:r>
                      <a:endParaRPr lang="sk-SK"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tc>
                  <a:txBody>
                    <a:bodyPr/>
                    <a:lstStyle/>
                    <a:p>
                      <a:pPr algn="ctr" fontAlgn="b"/>
                      <a:r>
                        <a:rPr lang="sk-SK" sz="2000" b="1" i="0" u="none" strike="noStrike" kern="1200" dirty="0" smtClean="0">
                          <a:solidFill>
                            <a:srgbClr val="000000"/>
                          </a:solidFill>
                          <a:effectLst/>
                          <a:latin typeface="Calibri" panose="020F0502020204030204" pitchFamily="34" charset="0"/>
                          <a:ea typeface="+mn-ea"/>
                          <a:cs typeface="+mn-cs"/>
                        </a:rPr>
                        <a:t>406</a:t>
                      </a:r>
                      <a:endParaRPr lang="sk-SK"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593163940"/>
                  </a:ext>
                </a:extLst>
              </a:tr>
            </a:tbl>
          </a:graphicData>
        </a:graphic>
      </p:graphicFrame>
    </p:spTree>
    <p:extLst>
      <p:ext uri="{BB962C8B-B14F-4D97-AF65-F5344CB8AC3E}">
        <p14:creationId xmlns:p14="http://schemas.microsoft.com/office/powerpoint/2010/main" val="3197613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balíka Office">
  <a:themeElements>
    <a:clrScheme name="Motív balíka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ív balíka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ív balíka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1663</TotalTime>
  <Words>1825</Words>
  <Application>Microsoft Office PowerPoint</Application>
  <PresentationFormat>Prezentácia na obrazovke (4:3)</PresentationFormat>
  <Paragraphs>437</Paragraphs>
  <Slides>37</Slides>
  <Notes>25</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37</vt:i4>
      </vt:variant>
    </vt:vector>
  </HeadingPairs>
  <TitlesOfParts>
    <vt:vector size="44" baseType="lpstr">
      <vt:lpstr>Arial</vt:lpstr>
      <vt:lpstr>Calibri</vt:lpstr>
      <vt:lpstr>Calibri Light</vt:lpstr>
      <vt:lpstr>Courier New</vt:lpstr>
      <vt:lpstr>Times New Roman</vt:lpstr>
      <vt:lpstr>Wingdings</vt:lpstr>
      <vt:lpstr>Motív balíka Office</vt:lpstr>
      <vt:lpstr>Projekt IT Akadémia – vzdelávanie pre 21. storočie Aktuálny stav a ďalšia realizácia aktivít</vt:lpstr>
      <vt:lpstr>PROGRAM</vt:lpstr>
      <vt:lpstr>Základné údaje</vt:lpstr>
      <vt:lpstr>Čo je IT Akadémia?</vt:lpstr>
      <vt:lpstr>V čom je projekt výnimočný?</vt:lpstr>
      <vt:lpstr>Aké sú očakávané dopady?</vt:lpstr>
      <vt:lpstr>Prezentácia programu PowerPoint</vt:lpstr>
      <vt:lpstr>AKTUÁLNY STAV</vt:lpstr>
      <vt:lpstr>PODAKTIVITA 1.5.</vt:lpstr>
      <vt:lpstr>PODAKTIVITA 1.5.</vt:lpstr>
      <vt:lpstr>AKTUÁLNY STAV</vt:lpstr>
      <vt:lpstr>PODAKTIVITA 1.1.</vt:lpstr>
      <vt:lpstr>Prezentácia programu PowerPoint</vt:lpstr>
      <vt:lpstr>Prezentácia programu PowerPoint</vt:lpstr>
      <vt:lpstr>PODAKTIVITA 1.2.</vt:lpstr>
      <vt:lpstr>PODAKTIVITA 1.2.</vt:lpstr>
      <vt:lpstr>PODAKTIVITA 1.2.</vt:lpstr>
      <vt:lpstr>PODAKTIVITA 1.2.</vt:lpstr>
      <vt:lpstr>PODAKTIVITA 1.2.</vt:lpstr>
      <vt:lpstr>AKTUÁLNY STAV</vt:lpstr>
      <vt:lpstr>PODAKTIVITA 1.3.</vt:lpstr>
      <vt:lpstr>PODAKTIVITA 1.3.</vt:lpstr>
      <vt:lpstr>PODAKTIVITA 1.3.</vt:lpstr>
      <vt:lpstr>PODAKTIVITA 1.3.</vt:lpstr>
      <vt:lpstr>Prezentácia programu PowerPoint</vt:lpstr>
      <vt:lpstr>PODAKTIVITA 1.4.</vt:lpstr>
      <vt:lpstr>PODAKTIVITA 1.4.</vt:lpstr>
      <vt:lpstr>Testy bádateľských spôsobilostí</vt:lpstr>
      <vt:lpstr>Stredné školy</vt:lpstr>
      <vt:lpstr>Úspešnosti</vt:lpstr>
      <vt:lpstr>Prezentácia programu PowerPoint</vt:lpstr>
      <vt:lpstr>Prezentácia programu PowerPoint</vt:lpstr>
      <vt:lpstr>Základné školy</vt:lpstr>
      <vt:lpstr>Prezentácia programu PowerPoint</vt:lpstr>
      <vt:lpstr>Prezentácia programu PowerPoint</vt:lpstr>
      <vt:lpstr>Test informatického myslenia</vt:lpstr>
      <vt:lpstr>Úloha na logiku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Petras Jan</dc:creator>
  <cp:lastModifiedBy>RNDr. Róbert Hajduk PhD.</cp:lastModifiedBy>
  <cp:revision>119</cp:revision>
  <dcterms:created xsi:type="dcterms:W3CDTF">2017-10-23T08:52:40Z</dcterms:created>
  <dcterms:modified xsi:type="dcterms:W3CDTF">2019-03-05T15:19:03Z</dcterms:modified>
</cp:coreProperties>
</file>