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5"/>
  </p:notesMasterIdLst>
  <p:sldIdLst>
    <p:sldId id="256" r:id="rId2"/>
    <p:sldId id="342" r:id="rId3"/>
    <p:sldId id="344" r:id="rId4"/>
    <p:sldId id="345" r:id="rId5"/>
    <p:sldId id="349" r:id="rId6"/>
    <p:sldId id="350" r:id="rId7"/>
    <p:sldId id="353" r:id="rId8"/>
    <p:sldId id="354" r:id="rId9"/>
    <p:sldId id="355" r:id="rId10"/>
    <p:sldId id="356" r:id="rId11"/>
    <p:sldId id="357" r:id="rId12"/>
    <p:sldId id="358" r:id="rId13"/>
    <p:sldId id="323" r:id="rId14"/>
  </p:sldIdLst>
  <p:sldSz cx="9144000" cy="6858000" type="screen4x3"/>
  <p:notesSz cx="6858000" cy="9144000"/>
  <p:defaultTextStyle>
    <a:defPPr>
      <a:defRPr lang="sk-S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CC"/>
    <a:srgbClr val="FF6600"/>
    <a:srgbClr val="336699"/>
    <a:srgbClr val="3366CC"/>
    <a:srgbClr val="0000FF"/>
    <a:srgbClr val="00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redný štýl 2 - zvýrazneni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202B0CA-FC54-4496-8BCA-5EF66A818D29}" styleName="Tmavý štýl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0660B408-B3CF-4A94-85FC-2B1E0A45F4A2}" styleName="Tmavý štýl 2 - zvýraznenie 1/zvýraznenie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 autoAdjust="0"/>
  </p:normalViewPr>
  <p:slideViewPr>
    <p:cSldViewPr snapToGrid="0">
      <p:cViewPr varScale="1">
        <p:scale>
          <a:sx n="63" d="100"/>
          <a:sy n="63" d="100"/>
        </p:scale>
        <p:origin x="1364" y="9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100" d="100"/>
          <a:sy n="100" d="100"/>
        </p:scale>
        <p:origin x="3552" y="7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hlavičk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k-SK"/>
          </a:p>
        </p:txBody>
      </p:sp>
      <p:sp>
        <p:nvSpPr>
          <p:cNvPr id="3" name="Zástupný objekt pre dá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969B107-F3C8-407A-AF31-F05BCD8D3638}" type="datetimeFigureOut">
              <a:rPr lang="sk-SK" smtClean="0"/>
              <a:t>13.02.2019</a:t>
            </a:fld>
            <a:endParaRPr lang="sk-SK"/>
          </a:p>
        </p:txBody>
      </p:sp>
      <p:sp>
        <p:nvSpPr>
          <p:cNvPr id="4" name="Zástupný objekt pre obrázok snímky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k-SK"/>
          </a:p>
        </p:txBody>
      </p:sp>
      <p:sp>
        <p:nvSpPr>
          <p:cNvPr id="5" name="Zástupný objekt pre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k-SK" smtClean="0"/>
              <a:t>Upraviť štýly predlohy textu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6" name="Zástupný objekt pre pätu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k-SK"/>
          </a:p>
        </p:txBody>
      </p:sp>
      <p:sp>
        <p:nvSpPr>
          <p:cNvPr id="7" name="Zástupný objekt pre číslo snímky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10214A7-7E8F-4F11-B275-5CA3A0F55863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8758427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obrázok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objekt pre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Zástupný objekt pre číslo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0214A7-7E8F-4F11-B275-5CA3A0F55863}" type="slidenum">
              <a:rPr lang="sk-SK" smtClean="0"/>
              <a:t>1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8603693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k-SK" smtClean="0"/>
              <a:t>Kliknutím upravte štýl predlohy podnadpisov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F1944750-BE3E-4944-A737-3924012E56EA}" type="datetimeFigureOut">
              <a:rPr lang="sk-SK" smtClean="0"/>
              <a:t>13.02.2019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121FE153-6752-4103-8765-3A16EB28ECD3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3169440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sk-SK" smtClean="0"/>
              <a:t>Upraviť štýly predlohy textu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F1944750-BE3E-4944-A737-3924012E56EA}" type="datetimeFigureOut">
              <a:rPr lang="sk-SK" smtClean="0"/>
              <a:t>13.02.2019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121FE153-6752-4103-8765-3A16EB28ECD3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41827347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  <a:prstGeom prst="rect">
            <a:avLst/>
          </a:prstGeom>
        </p:spPr>
        <p:txBody>
          <a:bodyPr vert="eaVert"/>
          <a:lstStyle/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sk-SK" smtClean="0"/>
              <a:t>Upraviť štýly predlohy textu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F1944750-BE3E-4944-A737-3924012E56EA}" type="datetimeFigureOut">
              <a:rPr lang="sk-SK" smtClean="0"/>
              <a:t>13.02.2019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121FE153-6752-4103-8765-3A16EB28ECD3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3188843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sk-SK" smtClean="0"/>
              <a:t>Upraviť štýly predlohy textu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F1944750-BE3E-4944-A737-3924012E56EA}" type="datetimeFigureOut">
              <a:rPr lang="sk-SK" smtClean="0"/>
              <a:t>13.02.2019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121FE153-6752-4103-8765-3A16EB28ECD3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2251949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 smtClean="0"/>
              <a:t>Upraviť štýly predlohy textu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F1944750-BE3E-4944-A737-3924012E56EA}" type="datetimeFigureOut">
              <a:rPr lang="sk-SK" smtClean="0"/>
              <a:t>13.02.2019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121FE153-6752-4103-8765-3A16EB28ECD3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9555401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sk-SK" smtClean="0"/>
              <a:t>Upraviť štýly predlohy textu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sk-SK" smtClean="0"/>
              <a:t>Upraviť štýly predlohy textu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F1944750-BE3E-4944-A737-3924012E56EA}" type="datetimeFigureOut">
              <a:rPr lang="sk-SK" smtClean="0"/>
              <a:t>13.02.2019</a:t>
            </a:fld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sk-S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121FE153-6752-4103-8765-3A16EB28ECD3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5749342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Upraviť štýly predlohy textu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sk-SK" smtClean="0"/>
              <a:t>Upraviť štýly predlohy textu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Upraviť štýly predlohy textu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sk-SK" smtClean="0"/>
              <a:t>Upraviť štýly predlohy textu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F1944750-BE3E-4944-A737-3924012E56EA}" type="datetimeFigureOut">
              <a:rPr lang="sk-SK" smtClean="0"/>
              <a:t>13.02.2019</a:t>
            </a:fld>
            <a:endParaRPr lang="sk-SK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sk-SK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121FE153-6752-4103-8765-3A16EB28ECD3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7924632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F1944750-BE3E-4944-A737-3924012E56EA}" type="datetimeFigureOut">
              <a:rPr lang="sk-SK" smtClean="0"/>
              <a:t>13.02.2019</a:t>
            </a:fld>
            <a:endParaRPr lang="sk-SK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sk-SK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121FE153-6752-4103-8765-3A16EB28ECD3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346925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F1944750-BE3E-4944-A737-3924012E56EA}" type="datetimeFigureOut">
              <a:rPr lang="sk-SK" smtClean="0"/>
              <a:t>13.02.2019</a:t>
            </a:fld>
            <a:endParaRPr lang="sk-SK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sk-SK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121FE153-6752-4103-8765-3A16EB28ECD3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1487539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k-SK" smtClean="0"/>
              <a:t>Upraviť štýly predlohy textu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k-SK" smtClean="0"/>
              <a:t>Upraviť štýly predlohy textu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F1944750-BE3E-4944-A737-3924012E56EA}" type="datetimeFigureOut">
              <a:rPr lang="sk-SK" smtClean="0"/>
              <a:t>13.02.2019</a:t>
            </a:fld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sk-S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121FE153-6752-4103-8765-3A16EB28ECD3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5823014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k-SK" smtClean="0"/>
              <a:t>Ak chcete pridať obrázok, kliknite na ikonu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k-SK" smtClean="0"/>
              <a:t>Upraviť štýly predlohy textu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F1944750-BE3E-4944-A737-3924012E56EA}" type="datetimeFigureOut">
              <a:rPr lang="sk-SK" smtClean="0"/>
              <a:t>13.02.2019</a:t>
            </a:fld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sk-S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121FE153-6752-4103-8765-3A16EB28ECD3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40869207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ok 1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85316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ok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42402"/>
            <a:ext cx="9144000" cy="6858000"/>
          </a:xfrm>
          <a:prstGeom prst="rect">
            <a:avLst/>
          </a:prstGeom>
        </p:spPr>
      </p:pic>
      <p:sp>
        <p:nvSpPr>
          <p:cNvPr id="3" name="Obdĺžnik 2"/>
          <p:cNvSpPr/>
          <p:nvPr/>
        </p:nvSpPr>
        <p:spPr>
          <a:xfrm>
            <a:off x="1878330" y="3244333"/>
            <a:ext cx="5676899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sk-SK" sz="4400" dirty="0"/>
          </a:p>
        </p:txBody>
      </p:sp>
      <p:sp>
        <p:nvSpPr>
          <p:cNvPr id="4" name="Nadpis 1"/>
          <p:cNvSpPr>
            <a:spLocks noGrp="1"/>
          </p:cNvSpPr>
          <p:nvPr>
            <p:ph type="ctrTitle"/>
          </p:nvPr>
        </p:nvSpPr>
        <p:spPr>
          <a:xfrm>
            <a:off x="863599" y="3400057"/>
            <a:ext cx="7706360" cy="1343086"/>
          </a:xfrm>
          <a:solidFill>
            <a:schemeClr val="bg1"/>
          </a:solidFill>
          <a:effectLst>
            <a:softEdge rad="127000"/>
          </a:effectLst>
        </p:spPr>
        <p:txBody>
          <a:bodyPr>
            <a:noAutofit/>
          </a:bodyPr>
          <a:lstStyle/>
          <a:p>
            <a:r>
              <a:rPr lang="sk-SK" sz="4000" b="1" dirty="0" smtClean="0">
                <a:solidFill>
                  <a:srgbClr val="00B0F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Geografia v projekte IT Akadémia</a:t>
            </a:r>
            <a:r>
              <a:rPr lang="sk-SK" sz="4000" b="1" dirty="0">
                <a:solidFill>
                  <a:srgbClr val="00B0F0"/>
                </a:solidFill>
              </a:rPr>
              <a:t/>
            </a:r>
            <a:br>
              <a:rPr lang="sk-SK" sz="4000" b="1" dirty="0">
                <a:solidFill>
                  <a:srgbClr val="00B0F0"/>
                </a:solidFill>
              </a:rPr>
            </a:br>
            <a:endParaRPr lang="sk-SK" sz="4000" dirty="0">
              <a:solidFill>
                <a:srgbClr val="00B0F0"/>
              </a:solidFill>
            </a:endParaRPr>
          </a:p>
        </p:txBody>
      </p:sp>
      <p:sp>
        <p:nvSpPr>
          <p:cNvPr id="6" name="Obdĺžnik 5"/>
          <p:cNvSpPr/>
          <p:nvPr/>
        </p:nvSpPr>
        <p:spPr>
          <a:xfrm>
            <a:off x="3577449" y="5068441"/>
            <a:ext cx="214315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k-SK" sz="1400" dirty="0" smtClean="0">
                <a:solidFill>
                  <a:srgbClr val="336699"/>
                </a:solidFill>
              </a:rPr>
              <a:t>RNDr. Stela </a:t>
            </a:r>
            <a:r>
              <a:rPr lang="sk-SK" sz="1400" dirty="0" err="1" smtClean="0">
                <a:solidFill>
                  <a:srgbClr val="336699"/>
                </a:solidFill>
              </a:rPr>
              <a:t>Csachová</a:t>
            </a:r>
            <a:r>
              <a:rPr lang="sk-SK" sz="1400" dirty="0" smtClean="0">
                <a:solidFill>
                  <a:srgbClr val="336699"/>
                </a:solidFill>
              </a:rPr>
              <a:t>, PhD.</a:t>
            </a:r>
            <a:endParaRPr lang="sk-SK" sz="1400" dirty="0">
              <a:solidFill>
                <a:srgbClr val="3366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9833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/>
            </a:r>
            <a:br>
              <a:rPr lang="sk-SK" dirty="0" smtClean="0"/>
            </a:br>
            <a:endParaRPr lang="sk-SK" dirty="0"/>
          </a:p>
        </p:txBody>
      </p:sp>
      <p:pic>
        <p:nvPicPr>
          <p:cNvPr id="4" name="Zástupný symbol obsahu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3578" y="1548669"/>
            <a:ext cx="6976843" cy="3976800"/>
          </a:xfrm>
        </p:spPr>
      </p:pic>
      <p:sp>
        <p:nvSpPr>
          <p:cNvPr id="5" name="Nadpis 1"/>
          <p:cNvSpPr txBox="1">
            <a:spLocks/>
          </p:cNvSpPr>
          <p:nvPr/>
        </p:nvSpPr>
        <p:spPr>
          <a:xfrm>
            <a:off x="848162" y="365126"/>
            <a:ext cx="7886700" cy="13255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sk-SK" sz="40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/>
            </a:r>
            <a:br>
              <a:rPr lang="sk-SK" sz="40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r>
              <a:rPr lang="sk-SK" sz="3200" dirty="0">
                <a:solidFill>
                  <a:srgbClr val="00B0F0"/>
                </a:solidFill>
                <a:latin typeface="+mn-lt"/>
              </a:rPr>
              <a:t>overovatelia </a:t>
            </a:r>
            <a:r>
              <a:rPr lang="sk-SK" sz="3200" dirty="0" smtClean="0">
                <a:solidFill>
                  <a:srgbClr val="00B0F0"/>
                </a:solidFill>
                <a:latin typeface="+mn-lt"/>
              </a:rPr>
              <a:t>metodík</a:t>
            </a:r>
            <a:r>
              <a:rPr lang="sk-SK" sz="3200" dirty="0">
                <a:solidFill>
                  <a:srgbClr val="00B0F0"/>
                </a:solidFill>
                <a:latin typeface="+mn-lt"/>
              </a:rPr>
              <a:t/>
            </a:r>
            <a:br>
              <a:rPr lang="sk-SK" sz="3200" dirty="0">
                <a:solidFill>
                  <a:srgbClr val="00B0F0"/>
                </a:solidFill>
                <a:latin typeface="+mn-lt"/>
              </a:rPr>
            </a:br>
            <a:endParaRPr lang="sk-SK" sz="3200" dirty="0">
              <a:solidFill>
                <a:srgbClr val="00B0F0"/>
              </a:solidFill>
              <a:latin typeface="+mn-lt"/>
            </a:endParaRPr>
          </a:p>
        </p:txBody>
      </p:sp>
      <p:sp>
        <p:nvSpPr>
          <p:cNvPr id="3" name="Obdĺžnik 2"/>
          <p:cNvSpPr/>
          <p:nvPr/>
        </p:nvSpPr>
        <p:spPr>
          <a:xfrm>
            <a:off x="8172947" y="4469127"/>
            <a:ext cx="68480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k-SK" dirty="0"/>
              <a:t>64 ZŠ</a:t>
            </a:r>
          </a:p>
        </p:txBody>
      </p:sp>
    </p:spTree>
    <p:extLst>
      <p:ext uri="{BB962C8B-B14F-4D97-AF65-F5344CB8AC3E}">
        <p14:creationId xmlns:p14="http://schemas.microsoft.com/office/powerpoint/2010/main" val="33531842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3" name="Zástupný objekt pre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k-SK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450" y="114618"/>
            <a:ext cx="8189100" cy="67433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476989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k-SK"/>
          </a:p>
        </p:txBody>
      </p:sp>
      <p:graphicFrame>
        <p:nvGraphicFramePr>
          <p:cNvPr id="4" name="Zástupný symbol obsahu 3"/>
          <p:cNvGraphicFramePr>
            <a:graphicFrameLocks noGrp="1"/>
          </p:cNvGraphicFramePr>
          <p:nvPr>
            <p:ph idx="1"/>
            <p:extLst/>
          </p:nvPr>
        </p:nvGraphicFramePr>
        <p:xfrm>
          <a:off x="571500" y="0"/>
          <a:ext cx="7461250" cy="684940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5621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429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4701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53908">
                <a:tc>
                  <a:txBody>
                    <a:bodyPr/>
                    <a:lstStyle/>
                    <a:p>
                      <a:pPr algn="l" fontAlgn="b"/>
                      <a:r>
                        <a:rPr lang="sk-SK" sz="1000" b="1" u="none" strike="noStrike" dirty="0">
                          <a:effectLst/>
                        </a:rPr>
                        <a:t>1. </a:t>
                      </a:r>
                      <a:r>
                        <a:rPr lang="sk-SK" sz="1000" b="1" u="none" strike="noStrike" dirty="0" smtClean="0">
                          <a:effectLst/>
                        </a:rPr>
                        <a:t>ročník Fyzická geografia</a:t>
                      </a:r>
                      <a:endParaRPr lang="sk-SK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615" marR="5615" marT="5615" marB="0" anchor="b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1000" u="none" strike="noStrike">
                          <a:effectLst/>
                        </a:rPr>
                        <a:t> </a:t>
                      </a:r>
                      <a:endParaRPr lang="sk-SK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615" marR="5615" marT="5615" marB="0" anchor="b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1000" b="1" u="none" strike="noStrike" dirty="0">
                          <a:effectLst/>
                        </a:rPr>
                        <a:t>3. ročník</a:t>
                      </a:r>
                      <a:endParaRPr lang="sk-SK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615" marR="5615" marT="5615" marB="0" anchor="b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53908">
                <a:tc>
                  <a:txBody>
                    <a:bodyPr/>
                    <a:lstStyle/>
                    <a:p>
                      <a:pPr algn="l" fontAlgn="b"/>
                      <a:r>
                        <a:rPr lang="sk-SK" sz="1000" u="none" strike="noStrike" dirty="0">
                          <a:effectLst/>
                        </a:rPr>
                        <a:t>Zdroje poznávania v geografii</a:t>
                      </a:r>
                      <a:endParaRPr lang="sk-SK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615" marR="5615" marT="5615" marB="0" anchor="b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000" u="none" strike="noStrike">
                          <a:effectLst/>
                        </a:rPr>
                        <a:t>Aký význam má súčasná geografia</a:t>
                      </a:r>
                      <a:endParaRPr lang="pt-BR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615" marR="5615" marT="5615" marB="0" anchor="b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1000" b="1" u="none" strike="noStrike" dirty="0">
                          <a:effectLst/>
                        </a:rPr>
                        <a:t>Slovensko </a:t>
                      </a:r>
                      <a:endParaRPr lang="sk-SK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615" marR="5615" marT="5615" marB="0" anchor="b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53908">
                <a:tc>
                  <a:txBody>
                    <a:bodyPr/>
                    <a:lstStyle/>
                    <a:p>
                      <a:pPr algn="l" fontAlgn="b"/>
                      <a:r>
                        <a:rPr lang="sk-SK" sz="1000" u="none" strike="noStrike" dirty="0">
                          <a:effectLst/>
                        </a:rPr>
                        <a:t>Mapovanie Zeme</a:t>
                      </a:r>
                      <a:endParaRPr lang="sk-SK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615" marR="5615" marT="5615" marB="0" anchor="b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1000" u="none" strike="noStrike" dirty="0">
                          <a:effectLst/>
                        </a:rPr>
                        <a:t>Mierka mapy</a:t>
                      </a:r>
                      <a:endParaRPr lang="sk-SK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615" marR="5615" marT="5615" marB="0" anchor="b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1000" u="none" strike="noStrike" dirty="0">
                          <a:effectLst/>
                        </a:rPr>
                        <a:t>Naše regióny</a:t>
                      </a:r>
                      <a:endParaRPr lang="sk-SK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615" marR="5615" marT="5615" marB="0" anchor="b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62603">
                <a:tc>
                  <a:txBody>
                    <a:bodyPr/>
                    <a:lstStyle/>
                    <a:p>
                      <a:pPr algn="l" fontAlgn="b"/>
                      <a:r>
                        <a:rPr lang="sk-SK" sz="1000" u="none" strike="noStrike" dirty="0">
                          <a:effectLst/>
                        </a:rPr>
                        <a:t> </a:t>
                      </a:r>
                      <a:endParaRPr lang="sk-SK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615" marR="5615" marT="5615" marB="0" anchor="b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1000" u="none" strike="noStrike" dirty="0">
                          <a:effectLst/>
                        </a:rPr>
                        <a:t>Globálne navigačné satelitné systémy</a:t>
                      </a:r>
                      <a:endParaRPr lang="sk-SK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615" marR="5615" marT="5615" marB="0" anchor="b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000" u="none" strike="noStrike" dirty="0">
                          <a:effectLst/>
                        </a:rPr>
                        <a:t>Ako fungujú obce a mestá na Slovensku</a:t>
                      </a:r>
                      <a:endParaRPr lang="pt-BR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615" marR="5615" marT="5615" marB="0" anchor="b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53908">
                <a:tc>
                  <a:txBody>
                    <a:bodyPr/>
                    <a:lstStyle/>
                    <a:p>
                      <a:pPr algn="l" fontAlgn="b"/>
                      <a:r>
                        <a:rPr lang="sk-SK" sz="1000" u="none" strike="noStrike" dirty="0">
                          <a:effectLst/>
                        </a:rPr>
                        <a:t> </a:t>
                      </a:r>
                      <a:endParaRPr lang="sk-SK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615" marR="5615" marT="5615" marB="0" anchor="b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1000" u="none" strike="noStrike" dirty="0">
                          <a:effectLst/>
                        </a:rPr>
                        <a:t>Geografický informačný systém</a:t>
                      </a:r>
                      <a:endParaRPr lang="sk-SK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615" marR="5615" marT="5615" marB="0" anchor="b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1000" u="none" strike="noStrike" dirty="0">
                          <a:effectLst/>
                        </a:rPr>
                        <a:t>Tradície môjho regiónu</a:t>
                      </a:r>
                      <a:endParaRPr lang="sk-SK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615" marR="5615" marT="5615" marB="0" anchor="b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02346">
                <a:tc>
                  <a:txBody>
                    <a:bodyPr/>
                    <a:lstStyle/>
                    <a:p>
                      <a:pPr algn="l" fontAlgn="b"/>
                      <a:r>
                        <a:rPr lang="sk-SK" sz="1000" u="none" strike="noStrike">
                          <a:effectLst/>
                        </a:rPr>
                        <a:t> </a:t>
                      </a:r>
                      <a:endParaRPr lang="sk-SK" sz="10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615" marR="5615" marT="5615" marB="0" anchor="b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1000" u="none" strike="noStrike" dirty="0" err="1">
                          <a:effectLst/>
                        </a:rPr>
                        <a:t>Drony</a:t>
                      </a:r>
                      <a:r>
                        <a:rPr lang="sk-SK" sz="1000" u="none" strike="noStrike" dirty="0">
                          <a:effectLst/>
                        </a:rPr>
                        <a:t> a meranie Zeme</a:t>
                      </a:r>
                      <a:endParaRPr lang="sk-SK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615" marR="5615" marT="5615" marB="0" anchor="b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1000" u="none" strike="noStrike" dirty="0">
                          <a:effectLst/>
                        </a:rPr>
                        <a:t>Zmena krajiny - pred a po kalamite v Tatrách</a:t>
                      </a:r>
                      <a:endParaRPr lang="pl-PL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615" marR="5615" marT="5615" marB="0" anchor="b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02346">
                <a:tc>
                  <a:txBody>
                    <a:bodyPr/>
                    <a:lstStyle/>
                    <a:p>
                      <a:pPr algn="l" fontAlgn="b"/>
                      <a:endParaRPr lang="sk-SK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615" marR="5615" marT="5615" marB="0" anchor="b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000" u="none" strike="noStrike" dirty="0">
                          <a:effectLst/>
                        </a:rPr>
                        <a:t>Laserové skenovanie a meranie Zeme</a:t>
                      </a:r>
                      <a:endParaRPr lang="it-IT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615" marR="5615" marT="5615" marB="0" anchor="b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1000" u="none" strike="noStrike" dirty="0">
                          <a:effectLst/>
                        </a:rPr>
                        <a:t>Zmena krajiny - ako sa mení moje mesto/obec</a:t>
                      </a:r>
                      <a:endParaRPr lang="pl-PL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615" marR="5615" marT="5615" marB="0" anchor="b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53908">
                <a:tc>
                  <a:txBody>
                    <a:bodyPr/>
                    <a:lstStyle/>
                    <a:p>
                      <a:pPr algn="l" fontAlgn="b"/>
                      <a:r>
                        <a:rPr lang="sk-SK" sz="1000" u="none" strike="noStrike">
                          <a:effectLst/>
                        </a:rPr>
                        <a:t> </a:t>
                      </a:r>
                      <a:endParaRPr lang="sk-SK" sz="10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615" marR="5615" marT="5615" marB="0" anchor="b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1000" u="none" strike="noStrike" dirty="0">
                          <a:effectLst/>
                        </a:rPr>
                        <a:t>Ako sa mení tieň</a:t>
                      </a:r>
                      <a:endParaRPr lang="sk-SK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615" marR="5615" marT="5615" marB="0" anchor="b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1000" u="none" strike="noStrike" dirty="0">
                          <a:effectLst/>
                        </a:rPr>
                        <a:t>Urobme si vlastnú mapu Slovenska</a:t>
                      </a:r>
                      <a:endParaRPr lang="sk-SK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615" marR="5615" marT="5615" marB="0" anchor="b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53908">
                <a:tc>
                  <a:txBody>
                    <a:bodyPr/>
                    <a:lstStyle/>
                    <a:p>
                      <a:pPr algn="l" fontAlgn="b"/>
                      <a:r>
                        <a:rPr lang="sk-SK" sz="1000" u="none" strike="noStrike">
                          <a:effectLst/>
                        </a:rPr>
                        <a:t>Planéta Zem</a:t>
                      </a:r>
                      <a:endParaRPr lang="sk-SK" sz="10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615" marR="5615" marT="5615" marB="0" anchor="b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1000" u="none" strike="noStrike" dirty="0">
                          <a:effectLst/>
                        </a:rPr>
                        <a:t>Prečo nemá Veľká noc stále miesto v kalendári</a:t>
                      </a:r>
                      <a:endParaRPr lang="sk-SK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615" marR="5615" marT="5615" marB="0" anchor="b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1000" u="none" strike="noStrike">
                          <a:effectLst/>
                        </a:rPr>
                        <a:t>Regionálny týždenník</a:t>
                      </a:r>
                      <a:endParaRPr lang="sk-SK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615" marR="5615" marT="5615" marB="0" anchor="b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53908">
                <a:tc>
                  <a:txBody>
                    <a:bodyPr/>
                    <a:lstStyle/>
                    <a:p>
                      <a:pPr algn="l" fontAlgn="b"/>
                      <a:r>
                        <a:rPr lang="sk-SK" sz="1000" u="none" strike="noStrike">
                          <a:effectLst/>
                        </a:rPr>
                        <a:t>Atmosféra</a:t>
                      </a:r>
                      <a:endParaRPr lang="sk-SK" sz="10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615" marR="5615" marT="5615" marB="0" anchor="b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1000" u="none" strike="noStrike">
                          <a:effectLst/>
                        </a:rPr>
                        <a:t>Predpoveď počasia</a:t>
                      </a:r>
                      <a:endParaRPr lang="sk-SK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615" marR="5615" marT="5615" marB="0" anchor="b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1000" u="none" strike="noStrike" dirty="0">
                          <a:effectLst/>
                        </a:rPr>
                        <a:t>Existuje priemerný Slovák?</a:t>
                      </a:r>
                      <a:endParaRPr lang="sk-SK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615" marR="5615" marT="5615" marB="0" anchor="b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53908">
                <a:tc>
                  <a:txBody>
                    <a:bodyPr/>
                    <a:lstStyle/>
                    <a:p>
                      <a:pPr algn="l" fontAlgn="b"/>
                      <a:r>
                        <a:rPr lang="sk-SK" sz="1000" u="none" strike="noStrike">
                          <a:effectLst/>
                        </a:rPr>
                        <a:t> </a:t>
                      </a:r>
                      <a:endParaRPr lang="sk-SK" sz="10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615" marR="5615" marT="5615" marB="0" anchor="b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1000" u="none" strike="noStrike" dirty="0">
                          <a:effectLst/>
                        </a:rPr>
                        <a:t>Prečo je v </a:t>
                      </a:r>
                      <a:r>
                        <a:rPr lang="pl-PL" sz="1000" u="none" strike="noStrike" dirty="0" smtClean="0">
                          <a:effectLst/>
                        </a:rPr>
                        <a:t>Silickej </a:t>
                      </a:r>
                      <a:r>
                        <a:rPr lang="pl-PL" sz="1000" u="none" strike="noStrike" dirty="0">
                          <a:effectLst/>
                        </a:rPr>
                        <a:t>ľadnici ľad po celý rok?</a:t>
                      </a:r>
                      <a:endParaRPr lang="pl-PL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615" marR="5615" marT="5615" marB="0" anchor="b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1000" u="none" strike="noStrike" dirty="0">
                          <a:effectLst/>
                        </a:rPr>
                        <a:t>Ukazovatele obyvateľstva SR</a:t>
                      </a:r>
                      <a:endParaRPr lang="sk-SK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615" marR="5615" marT="5615" marB="0" anchor="b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153908">
                <a:tc>
                  <a:txBody>
                    <a:bodyPr/>
                    <a:lstStyle/>
                    <a:p>
                      <a:pPr algn="l" fontAlgn="b"/>
                      <a:r>
                        <a:rPr lang="sk-SK" sz="1000" u="none" strike="noStrike">
                          <a:effectLst/>
                        </a:rPr>
                        <a:t> </a:t>
                      </a:r>
                      <a:endParaRPr lang="sk-SK" sz="10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615" marR="5615" marT="5615" marB="0" anchor="b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1000" u="none" strike="noStrike" dirty="0">
                          <a:effectLst/>
                        </a:rPr>
                        <a:t>Miestna klíma</a:t>
                      </a:r>
                      <a:endParaRPr lang="sk-SK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615" marR="5615" marT="5615" marB="0" anchor="b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1000" u="none" strike="noStrike" dirty="0">
                          <a:effectLst/>
                        </a:rPr>
                        <a:t>Environmentálne problémy Slovenska</a:t>
                      </a:r>
                      <a:endParaRPr lang="sk-SK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615" marR="5615" marT="5615" marB="0" anchor="b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153908">
                <a:tc>
                  <a:txBody>
                    <a:bodyPr/>
                    <a:lstStyle/>
                    <a:p>
                      <a:pPr algn="l" fontAlgn="b"/>
                      <a:r>
                        <a:rPr lang="sk-SK" sz="1000" u="none" strike="noStrike">
                          <a:effectLst/>
                        </a:rPr>
                        <a:t> </a:t>
                      </a:r>
                      <a:endParaRPr lang="sk-SK" sz="10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615" marR="5615" marT="5615" marB="0" anchor="b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n-NO" sz="1000" u="none" strike="noStrike">
                          <a:effectLst/>
                        </a:rPr>
                        <a:t>Singularity v počasí na Slovensku</a:t>
                      </a:r>
                      <a:endParaRPr lang="nn-NO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615" marR="5615" marT="5615" marB="0" anchor="b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1000" u="none" strike="noStrike" dirty="0">
                          <a:effectLst/>
                        </a:rPr>
                        <a:t>Mesto - živý organizmus</a:t>
                      </a:r>
                      <a:endParaRPr lang="sk-SK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615" marR="5615" marT="5615" marB="0" anchor="b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153908">
                <a:tc>
                  <a:txBody>
                    <a:bodyPr/>
                    <a:lstStyle/>
                    <a:p>
                      <a:pPr algn="l" fontAlgn="b"/>
                      <a:r>
                        <a:rPr lang="sk-SK" sz="1000" u="none" strike="noStrike">
                          <a:effectLst/>
                        </a:rPr>
                        <a:t>Hydrosféra</a:t>
                      </a:r>
                      <a:endParaRPr lang="sk-SK" sz="10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615" marR="5615" marT="5615" marB="0" anchor="b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1000" u="none" strike="noStrike" dirty="0" err="1">
                          <a:effectLst/>
                        </a:rPr>
                        <a:t>Salinita</a:t>
                      </a:r>
                      <a:endParaRPr lang="sk-SK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615" marR="5615" marT="5615" marB="0" anchor="b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 dirty="0" err="1">
                          <a:effectLst/>
                        </a:rPr>
                        <a:t>Akí</a:t>
                      </a:r>
                      <a:r>
                        <a:rPr lang="en-US" sz="1000" u="none" strike="noStrike" dirty="0">
                          <a:effectLst/>
                        </a:rPr>
                        <a:t> </a:t>
                      </a:r>
                      <a:r>
                        <a:rPr lang="en-US" sz="1000" u="none" strike="noStrike" dirty="0" err="1">
                          <a:effectLst/>
                        </a:rPr>
                        <a:t>sme</a:t>
                      </a:r>
                      <a:r>
                        <a:rPr lang="en-US" sz="1000" u="none" strike="noStrike" dirty="0">
                          <a:effectLst/>
                        </a:rPr>
                        <a:t> a </a:t>
                      </a:r>
                      <a:r>
                        <a:rPr lang="en-US" sz="1000" u="none" strike="noStrike" dirty="0" err="1">
                          <a:effectLst/>
                        </a:rPr>
                        <a:t>kde</a:t>
                      </a:r>
                      <a:r>
                        <a:rPr lang="en-US" sz="1000" u="none" strike="noStrike" dirty="0">
                          <a:effectLst/>
                        </a:rPr>
                        <a:t> </a:t>
                      </a:r>
                      <a:r>
                        <a:rPr lang="en-US" sz="1000" u="none" strike="noStrike" dirty="0" err="1">
                          <a:effectLst/>
                        </a:rPr>
                        <a:t>žijeme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615" marR="5615" marT="5615" marB="0" anchor="b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153908">
                <a:tc>
                  <a:txBody>
                    <a:bodyPr/>
                    <a:lstStyle/>
                    <a:p>
                      <a:pPr algn="l" fontAlgn="b"/>
                      <a:r>
                        <a:rPr lang="sk-SK" sz="1000" u="none" strike="noStrike">
                          <a:effectLst/>
                        </a:rPr>
                        <a:t> </a:t>
                      </a:r>
                      <a:endParaRPr lang="sk-SK" sz="10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615" marR="5615" marT="5615" marB="0" anchor="b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1000" u="none" strike="noStrike" dirty="0">
                          <a:effectLst/>
                        </a:rPr>
                        <a:t>Činnosť ľadovca</a:t>
                      </a:r>
                      <a:endParaRPr lang="sk-SK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615" marR="5615" marT="5615" marB="0" anchor="b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1000" u="none" strike="noStrike" dirty="0">
                          <a:effectLst/>
                        </a:rPr>
                        <a:t>Travertínová cesta Slovenskom</a:t>
                      </a:r>
                      <a:endParaRPr lang="sk-SK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615" marR="5615" marT="5615" marB="0" anchor="b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291066">
                <a:tc>
                  <a:txBody>
                    <a:bodyPr/>
                    <a:lstStyle/>
                    <a:p>
                      <a:pPr algn="l" fontAlgn="b"/>
                      <a:r>
                        <a:rPr lang="sk-SK" sz="1000" u="none" strike="noStrike">
                          <a:effectLst/>
                        </a:rPr>
                        <a:t>Litosféra</a:t>
                      </a:r>
                      <a:endParaRPr lang="sk-SK" sz="10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615" marR="5615" marT="5615" marB="0" anchor="b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1000" u="none" strike="noStrike" dirty="0">
                          <a:effectLst/>
                        </a:rPr>
                        <a:t>Pohyb </a:t>
                      </a:r>
                      <a:r>
                        <a:rPr lang="sk-SK" sz="1000" u="none" strike="noStrike" dirty="0" smtClean="0">
                          <a:effectLst/>
                        </a:rPr>
                        <a:t>litosferických </a:t>
                      </a:r>
                      <a:r>
                        <a:rPr lang="sk-SK" sz="1000" u="none" strike="noStrike" dirty="0">
                          <a:effectLst/>
                        </a:rPr>
                        <a:t>dosiek a ich dôsledky v podobe prírodných katastrof </a:t>
                      </a:r>
                      <a:endParaRPr lang="sk-SK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615" marR="5615" marT="5615" marB="0" anchor="b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1000" u="none" strike="noStrike" dirty="0">
                          <a:effectLst/>
                        </a:rPr>
                        <a:t> </a:t>
                      </a:r>
                      <a:endParaRPr lang="sk-SK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615" marR="5615" marT="5615" marB="0" anchor="b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153908">
                <a:tc>
                  <a:txBody>
                    <a:bodyPr/>
                    <a:lstStyle/>
                    <a:p>
                      <a:pPr algn="l" fontAlgn="b"/>
                      <a:r>
                        <a:rPr lang="sk-SK" sz="1000" u="none" strike="noStrike">
                          <a:effectLst/>
                        </a:rPr>
                        <a:t> </a:t>
                      </a:r>
                      <a:endParaRPr lang="sk-SK" sz="10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615" marR="5615" marT="5615" marB="0" anchor="b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1000" u="none" strike="noStrike" dirty="0">
                          <a:effectLst/>
                        </a:rPr>
                        <a:t>Najväčšie prírodné katastrofy</a:t>
                      </a:r>
                      <a:endParaRPr lang="sk-SK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615" marR="5615" marT="5615" marB="0" anchor="b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1000" u="none" strike="noStrike" dirty="0">
                          <a:effectLst/>
                        </a:rPr>
                        <a:t> </a:t>
                      </a:r>
                      <a:endParaRPr lang="sk-SK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615" marR="5615" marT="5615" marB="0" anchor="b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153908">
                <a:tc>
                  <a:txBody>
                    <a:bodyPr/>
                    <a:lstStyle/>
                    <a:p>
                      <a:pPr algn="l" fontAlgn="b"/>
                      <a:r>
                        <a:rPr lang="sk-SK" sz="1000" u="none" strike="noStrike">
                          <a:effectLst/>
                        </a:rPr>
                        <a:t> </a:t>
                      </a:r>
                      <a:endParaRPr lang="sk-SK" sz="10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615" marR="5615" marT="5615" marB="0" anchor="b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1000" u="none" strike="noStrike" dirty="0" err="1">
                          <a:effectLst/>
                        </a:rPr>
                        <a:t>Geofotoalbum</a:t>
                      </a:r>
                      <a:endParaRPr lang="sk-SK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615" marR="5615" marT="5615" marB="0" anchor="b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1000" u="none" strike="noStrike" dirty="0">
                          <a:effectLst/>
                        </a:rPr>
                        <a:t> </a:t>
                      </a:r>
                      <a:endParaRPr lang="sk-SK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615" marR="5615" marT="5615" marB="0" anchor="b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153908">
                <a:tc>
                  <a:txBody>
                    <a:bodyPr/>
                    <a:lstStyle/>
                    <a:p>
                      <a:pPr algn="l" fontAlgn="b"/>
                      <a:r>
                        <a:rPr lang="sk-SK" sz="1000" u="none" strike="noStrike">
                          <a:effectLst/>
                        </a:rPr>
                        <a:t> </a:t>
                      </a:r>
                      <a:endParaRPr lang="sk-SK" sz="10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615" marR="5615" marT="5615" marB="0" anchor="b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1000" u="none" strike="noStrike" dirty="0">
                          <a:effectLst/>
                        </a:rPr>
                        <a:t>Ako sa pripraviť na prírodnú katastrofu </a:t>
                      </a:r>
                      <a:endParaRPr lang="sk-SK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615" marR="5615" marT="5615" marB="0" anchor="b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1000" u="none" strike="noStrike" dirty="0">
                          <a:effectLst/>
                        </a:rPr>
                        <a:t> </a:t>
                      </a:r>
                      <a:endParaRPr lang="sk-SK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615" marR="5615" marT="5615" marB="0" anchor="b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  <a:tr h="153908">
                <a:tc>
                  <a:txBody>
                    <a:bodyPr/>
                    <a:lstStyle/>
                    <a:p>
                      <a:pPr algn="l" fontAlgn="b"/>
                      <a:r>
                        <a:rPr lang="sk-SK" sz="1000" u="none" strike="noStrike">
                          <a:effectLst/>
                        </a:rPr>
                        <a:t> </a:t>
                      </a:r>
                      <a:endParaRPr lang="sk-SK" sz="10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615" marR="5615" marT="5615" marB="0" anchor="b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1000" u="none" strike="noStrike" dirty="0">
                          <a:effectLst/>
                        </a:rPr>
                        <a:t>Erózia reliéfu</a:t>
                      </a:r>
                      <a:endParaRPr lang="sk-SK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615" marR="5615" marT="5615" marB="0" anchor="b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1000" u="none" strike="noStrike" dirty="0">
                          <a:effectLst/>
                        </a:rPr>
                        <a:t> </a:t>
                      </a:r>
                      <a:endParaRPr lang="sk-SK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615" marR="5615" marT="5615" marB="0" anchor="b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9"/>
                  </a:ext>
                </a:extLst>
              </a:tr>
              <a:tr h="153908">
                <a:tc>
                  <a:txBody>
                    <a:bodyPr/>
                    <a:lstStyle/>
                    <a:p>
                      <a:pPr algn="l" fontAlgn="b"/>
                      <a:r>
                        <a:rPr lang="sk-SK" sz="1000" u="none" strike="noStrike">
                          <a:effectLst/>
                        </a:rPr>
                        <a:t> </a:t>
                      </a:r>
                      <a:endParaRPr lang="sk-SK" sz="10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615" marR="5615" marT="5615" marB="0" anchor="b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000" u="none" strike="noStrike" dirty="0">
                          <a:effectLst/>
                        </a:rPr>
                        <a:t>Minerály a horniny nemusia byť len záujmom geológov</a:t>
                      </a:r>
                      <a:endParaRPr lang="pt-BR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615" marR="5615" marT="5615" marB="0" anchor="b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1000" u="none" strike="noStrike">
                          <a:effectLst/>
                        </a:rPr>
                        <a:t> </a:t>
                      </a:r>
                      <a:endParaRPr lang="sk-SK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615" marR="5615" marT="5615" marB="0" anchor="b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0"/>
                  </a:ext>
                </a:extLst>
              </a:tr>
              <a:tr h="153908">
                <a:tc>
                  <a:txBody>
                    <a:bodyPr/>
                    <a:lstStyle/>
                    <a:p>
                      <a:pPr algn="l" fontAlgn="b"/>
                      <a:r>
                        <a:rPr lang="sk-SK" sz="1000" u="none" strike="noStrike">
                          <a:effectLst/>
                        </a:rPr>
                        <a:t>Biosféra a pedosféra</a:t>
                      </a:r>
                      <a:endParaRPr lang="sk-SK" sz="10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615" marR="5615" marT="5615" marB="0" anchor="b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1000" u="none" strike="noStrike" dirty="0">
                          <a:effectLst/>
                        </a:rPr>
                        <a:t>Rozšírenie </a:t>
                      </a:r>
                      <a:r>
                        <a:rPr lang="sk-SK" sz="1000" u="none" strike="noStrike" dirty="0" smtClean="0">
                          <a:effectLst/>
                        </a:rPr>
                        <a:t>živočíšstva</a:t>
                      </a:r>
                      <a:endParaRPr lang="sk-SK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615" marR="5615" marT="5615" marB="0" anchor="b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1000" u="none" strike="noStrike" dirty="0">
                          <a:effectLst/>
                        </a:rPr>
                        <a:t> </a:t>
                      </a:r>
                      <a:endParaRPr lang="sk-SK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615" marR="5615" marT="5615" marB="0" anchor="b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1"/>
                  </a:ext>
                </a:extLst>
              </a:tr>
              <a:tr h="302346">
                <a:tc>
                  <a:txBody>
                    <a:bodyPr/>
                    <a:lstStyle/>
                    <a:p>
                      <a:pPr algn="l" fontAlgn="b"/>
                      <a:r>
                        <a:rPr lang="sk-SK" sz="1000" u="none" strike="noStrike">
                          <a:effectLst/>
                        </a:rPr>
                        <a:t>Geografické exkurzie a vychádzky</a:t>
                      </a:r>
                      <a:endParaRPr lang="sk-SK" sz="10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615" marR="5615" marT="5615" marB="0" anchor="b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1000" u="none" strike="noStrike" dirty="0">
                          <a:effectLst/>
                        </a:rPr>
                        <a:t>Tvorba topografickej mapy</a:t>
                      </a:r>
                      <a:endParaRPr lang="sk-SK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615" marR="5615" marT="5615" marB="0" anchor="b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1000" u="none" strike="noStrike" dirty="0">
                          <a:effectLst/>
                        </a:rPr>
                        <a:t> </a:t>
                      </a:r>
                      <a:endParaRPr lang="sk-SK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615" marR="5615" marT="5615" marB="0" anchor="b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2"/>
                  </a:ext>
                </a:extLst>
              </a:tr>
              <a:tr h="153908">
                <a:tc>
                  <a:txBody>
                    <a:bodyPr/>
                    <a:lstStyle/>
                    <a:p>
                      <a:pPr algn="l" fontAlgn="b"/>
                      <a:r>
                        <a:rPr lang="sk-SK" sz="1000" u="none" strike="noStrike">
                          <a:effectLst/>
                        </a:rPr>
                        <a:t> </a:t>
                      </a:r>
                      <a:endParaRPr lang="sk-SK" sz="10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615" marR="5615" marT="5615" marB="0" anchor="b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1000" u="none" strike="noStrike" dirty="0">
                          <a:effectLst/>
                        </a:rPr>
                        <a:t>Orientácia v teréne</a:t>
                      </a:r>
                      <a:endParaRPr lang="sk-SK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615" marR="5615" marT="5615" marB="0" anchor="b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1000" u="none" strike="noStrike" dirty="0">
                          <a:effectLst/>
                        </a:rPr>
                        <a:t> </a:t>
                      </a:r>
                      <a:endParaRPr lang="sk-SK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615" marR="5615" marT="5615" marB="0" anchor="b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3"/>
                  </a:ext>
                </a:extLst>
              </a:tr>
              <a:tr h="153908">
                <a:tc>
                  <a:txBody>
                    <a:bodyPr/>
                    <a:lstStyle/>
                    <a:p>
                      <a:pPr algn="l" fontAlgn="b"/>
                      <a:r>
                        <a:rPr lang="sk-SK" sz="1000" b="1" u="none" strike="noStrike" dirty="0">
                          <a:effectLst/>
                        </a:rPr>
                        <a:t>2. ročník</a:t>
                      </a:r>
                      <a:endParaRPr lang="sk-SK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615" marR="5615" marT="5615" marB="0" anchor="b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sk-SK" sz="1000" b="1" i="0" u="none" strike="noStrike" dirty="0" smtClean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615" marR="5615" marT="5615" marB="0" anchor="b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1000" u="none" strike="noStrike" dirty="0">
                          <a:effectLst/>
                        </a:rPr>
                        <a:t> </a:t>
                      </a:r>
                      <a:endParaRPr lang="sk-SK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615" marR="5615" marT="5615" marB="0" anchor="b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4"/>
                  </a:ext>
                </a:extLst>
              </a:tr>
              <a:tr h="302346">
                <a:tc rowSpan="12"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k-SK" sz="1000" b="1" u="none" strike="noStrike" dirty="0" smtClean="0">
                          <a:effectLst/>
                        </a:rPr>
                        <a:t>Regionálna a humánna geografia</a:t>
                      </a:r>
                      <a:endParaRPr lang="sk-SK" sz="1000" b="1" i="0" u="none" strike="noStrike" dirty="0" smtClean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615" marR="5615" marT="5615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1000" u="none" strike="noStrike" dirty="0" smtClean="0">
                          <a:effectLst/>
                        </a:rPr>
                        <a:t>Ako je kde draho? Porovnanie nákladov na život vo vybraných mestách Európy</a:t>
                      </a:r>
                      <a:endParaRPr lang="sk-SK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615" marR="5615" marT="5615" marB="0" anchor="b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1000" u="none" strike="noStrike" dirty="0">
                          <a:effectLst/>
                        </a:rPr>
                        <a:t>Nájdime ideálnu polohu hlavného mesta</a:t>
                      </a:r>
                      <a:endParaRPr lang="sk-SK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615" marR="5615" marT="5615" marB="0" anchor="b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5"/>
                  </a:ext>
                </a:extLst>
              </a:tr>
              <a:tr h="153908">
                <a:tc vMerge="1">
                  <a:txBody>
                    <a:bodyPr/>
                    <a:lstStyle/>
                    <a:p>
                      <a:pPr algn="l" fontAlgn="b"/>
                      <a:endParaRPr lang="sk-SK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615" marR="5615" marT="5615" marB="0" anchor="b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1000" u="none" strike="noStrike" dirty="0">
                          <a:effectLst/>
                        </a:rPr>
                        <a:t>Svet v demografických číslach </a:t>
                      </a:r>
                      <a:endParaRPr lang="sk-SK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615" marR="5615" marT="5615" marB="0" anchor="b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1000" u="none" strike="noStrike">
                          <a:effectLst/>
                        </a:rPr>
                        <a:t>Letom svetom</a:t>
                      </a:r>
                      <a:endParaRPr lang="sk-SK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615" marR="5615" marT="5615" marB="0" anchor="b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6"/>
                  </a:ext>
                </a:extLst>
              </a:tr>
              <a:tr h="153908">
                <a:tc vMerge="1">
                  <a:txBody>
                    <a:bodyPr/>
                    <a:lstStyle/>
                    <a:p>
                      <a:pPr algn="l" fontAlgn="b"/>
                      <a:endParaRPr lang="sk-SK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615" marR="5615" marT="5615" marB="0" anchor="b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1000" u="none" strike="noStrike" dirty="0">
                          <a:effectLst/>
                        </a:rPr>
                        <a:t>Štátne územie a štátne hranice</a:t>
                      </a:r>
                      <a:endParaRPr lang="pl-PL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615" marR="5615" marT="5615" marB="0" anchor="b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1000" u="none" strike="noStrike" dirty="0">
                          <a:effectLst/>
                        </a:rPr>
                        <a:t>Ide sa na výlet</a:t>
                      </a:r>
                      <a:endParaRPr lang="sk-SK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615" marR="5615" marT="5615" marB="0" anchor="b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7"/>
                  </a:ext>
                </a:extLst>
              </a:tr>
              <a:tr h="153908">
                <a:tc vMerge="1">
                  <a:txBody>
                    <a:bodyPr/>
                    <a:lstStyle/>
                    <a:p>
                      <a:pPr algn="l" fontAlgn="b"/>
                      <a:endParaRPr lang="sk-SK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615" marR="5615" marT="5615" marB="0" anchor="b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1000" u="none" strike="noStrike" dirty="0">
                          <a:effectLst/>
                        </a:rPr>
                        <a:t>Pamiatky ohrozené cestovným ruchom </a:t>
                      </a:r>
                      <a:endParaRPr lang="sk-SK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615" marR="5615" marT="5615" marB="0" anchor="b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1000" u="none" strike="noStrike">
                          <a:effectLst/>
                        </a:rPr>
                        <a:t>Geografia vo filmoch</a:t>
                      </a:r>
                      <a:endParaRPr lang="sk-SK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615" marR="5615" marT="5615" marB="0" anchor="b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8"/>
                  </a:ext>
                </a:extLst>
              </a:tr>
              <a:tr h="153908">
                <a:tc vMerge="1">
                  <a:txBody>
                    <a:bodyPr/>
                    <a:lstStyle/>
                    <a:p>
                      <a:pPr algn="l" fontAlgn="b"/>
                      <a:endParaRPr lang="sk-SK" sz="10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615" marR="5615" marT="5615" marB="0" anchor="b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1000" u="none" strike="noStrike" dirty="0">
                          <a:effectLst/>
                        </a:rPr>
                        <a:t>Tvary vekovej pyramídy</a:t>
                      </a:r>
                      <a:endParaRPr lang="sk-SK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615" marR="5615" marT="5615" marB="0" anchor="b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1000" u="none" strike="noStrike" dirty="0">
                          <a:effectLst/>
                        </a:rPr>
                        <a:t>Valné zhromaždenie OSN o Afrike</a:t>
                      </a:r>
                      <a:endParaRPr lang="sk-SK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615" marR="5615" marT="5615" marB="0" anchor="b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9"/>
                  </a:ext>
                </a:extLst>
              </a:tr>
              <a:tr h="153908">
                <a:tc vMerge="1">
                  <a:txBody>
                    <a:bodyPr/>
                    <a:lstStyle/>
                    <a:p>
                      <a:pPr algn="l" fontAlgn="b"/>
                      <a:endParaRPr lang="sk-SK" sz="10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615" marR="5615" marT="5615" marB="0" anchor="b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1000" u="none" strike="noStrike" dirty="0">
                          <a:effectLst/>
                        </a:rPr>
                        <a:t>Prognóza obyvateľstva</a:t>
                      </a:r>
                      <a:endParaRPr lang="sk-SK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615" marR="5615" marT="5615" marB="0" anchor="b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1000" u="none" strike="noStrike">
                          <a:effectLst/>
                        </a:rPr>
                        <a:t>Politickí priatelia a rivali</a:t>
                      </a:r>
                      <a:endParaRPr lang="sk-SK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615" marR="5615" marT="5615" marB="0" anchor="b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30"/>
                  </a:ext>
                </a:extLst>
              </a:tr>
              <a:tr h="153908">
                <a:tc vMerge="1">
                  <a:txBody>
                    <a:bodyPr/>
                    <a:lstStyle/>
                    <a:p>
                      <a:pPr algn="l" fontAlgn="b"/>
                      <a:endParaRPr lang="sk-SK" sz="10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615" marR="5615" marT="5615" marB="0" anchor="b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1000" u="none" strike="noStrike" dirty="0">
                          <a:effectLst/>
                        </a:rPr>
                        <a:t>Nie je štát ako štát. Islamský štát </a:t>
                      </a:r>
                      <a:endParaRPr lang="sk-SK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615" marR="5615" marT="5615" marB="0" anchor="b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1000" u="none" strike="noStrike" dirty="0">
                          <a:effectLst/>
                        </a:rPr>
                        <a:t>Choroby Ruska</a:t>
                      </a:r>
                      <a:endParaRPr lang="sk-SK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615" marR="5615" marT="5615" marB="0" anchor="b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31"/>
                  </a:ext>
                </a:extLst>
              </a:tr>
              <a:tr h="153908">
                <a:tc vMerge="1">
                  <a:txBody>
                    <a:bodyPr/>
                    <a:lstStyle/>
                    <a:p>
                      <a:pPr algn="l" fontAlgn="b"/>
                      <a:endParaRPr lang="sk-SK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615" marR="5615" marT="5615" marB="0" anchor="b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1000" u="none" strike="noStrike" dirty="0">
                          <a:effectLst/>
                        </a:rPr>
                        <a:t>Detské sobáše vo svete</a:t>
                      </a:r>
                      <a:endParaRPr lang="sk-SK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615" marR="5615" marT="5615" marB="0" anchor="b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1000" u="none" strike="noStrike">
                          <a:effectLst/>
                        </a:rPr>
                        <a:t>Európa zmyslami</a:t>
                      </a:r>
                      <a:endParaRPr lang="sk-SK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615" marR="5615" marT="5615" marB="0" anchor="b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32"/>
                  </a:ext>
                </a:extLst>
              </a:tr>
              <a:tr h="153908">
                <a:tc vMerge="1">
                  <a:txBody>
                    <a:bodyPr/>
                    <a:lstStyle/>
                    <a:p>
                      <a:pPr algn="l" fontAlgn="b"/>
                      <a:endParaRPr lang="sk-SK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615" marR="5615" marT="5615" marB="0" anchor="b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1000" u="none" strike="noStrike">
                          <a:effectLst/>
                        </a:rPr>
                        <a:t>Človek milión - poznatky o obyvateľstve sveta</a:t>
                      </a:r>
                      <a:endParaRPr lang="sk-SK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615" marR="5615" marT="5615" marB="0" anchor="b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1000" u="none" strike="noStrike">
                          <a:effectLst/>
                        </a:rPr>
                        <a:t>Dve tváre cestovného ruchu</a:t>
                      </a:r>
                      <a:endParaRPr lang="sk-SK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615" marR="5615" marT="5615" marB="0" anchor="b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33"/>
                  </a:ext>
                </a:extLst>
              </a:tr>
              <a:tr h="153908">
                <a:tc vMerge="1">
                  <a:txBody>
                    <a:bodyPr/>
                    <a:lstStyle/>
                    <a:p>
                      <a:pPr algn="l" fontAlgn="b"/>
                      <a:endParaRPr lang="sk-SK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615" marR="5615" marT="5615" marB="0" anchor="b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1000" u="none" strike="noStrike" dirty="0">
                          <a:effectLst/>
                        </a:rPr>
                        <a:t>Svetový obchod. Kto s čím a s kým vo svete obchoduje.</a:t>
                      </a:r>
                      <a:endParaRPr lang="pl-PL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615" marR="5615" marT="5615" marB="0" anchor="b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1000" u="none" strike="noStrike" dirty="0">
                          <a:effectLst/>
                        </a:rPr>
                        <a:t>Iná kultúra - iné pravidlá</a:t>
                      </a:r>
                      <a:endParaRPr lang="sk-SK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615" marR="5615" marT="5615" marB="0" anchor="b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34"/>
                  </a:ext>
                </a:extLst>
              </a:tr>
              <a:tr h="262603">
                <a:tc vMerge="1">
                  <a:txBody>
                    <a:bodyPr/>
                    <a:lstStyle/>
                    <a:p>
                      <a:pPr algn="l" fontAlgn="b"/>
                      <a:endParaRPr lang="sk-SK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615" marR="5615" marT="5615" marB="0" anchor="b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1000" u="none" strike="noStrike" dirty="0">
                          <a:effectLst/>
                        </a:rPr>
                        <a:t>Globálne trendy. Stáva sa Zem horším alebo lepším miestom na život?</a:t>
                      </a:r>
                      <a:endParaRPr lang="sk-SK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615" marR="5615" marT="5615" marB="0" anchor="b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1000" u="none" strike="noStrike" dirty="0">
                          <a:effectLst/>
                        </a:rPr>
                        <a:t>Krajina vychádzajúceho Slnka</a:t>
                      </a:r>
                      <a:endParaRPr lang="sk-SK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615" marR="5615" marT="5615" marB="0" anchor="b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35"/>
                  </a:ext>
                </a:extLst>
              </a:tr>
              <a:tr h="83271">
                <a:tc vMerge="1">
                  <a:txBody>
                    <a:bodyPr/>
                    <a:lstStyle/>
                    <a:p>
                      <a:pPr algn="l" fontAlgn="b"/>
                      <a:endParaRPr lang="sk-SK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615" marR="5615" marT="5615" marB="0" anchor="b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k-SK" sz="1000" u="none" strike="noStrike" dirty="0" smtClean="0">
                          <a:effectLst/>
                        </a:rPr>
                        <a:t> Albinizmus v južnej Afrike</a:t>
                      </a:r>
                      <a:endParaRPr lang="sk-SK" sz="1000" b="0" i="0" u="none" strike="noStrike" dirty="0" smtClean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615" marR="5615" marT="5615" marB="0" anchor="b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1000" u="none" strike="noStrike" dirty="0">
                          <a:effectLst/>
                        </a:rPr>
                        <a:t>Turecko a Európska únia</a:t>
                      </a:r>
                      <a:endParaRPr lang="sk-SK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615" marR="5615" marT="5615" marB="0" anchor="b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3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050120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14350" y="2422526"/>
            <a:ext cx="7886700" cy="1325563"/>
          </a:xfrm>
        </p:spPr>
        <p:txBody>
          <a:bodyPr/>
          <a:lstStyle/>
          <a:p>
            <a:pPr algn="ctr"/>
            <a:r>
              <a:rPr lang="sk-SK" b="1" dirty="0" smtClean="0">
                <a:solidFill>
                  <a:srgbClr val="00B0F0"/>
                </a:solidFill>
                <a:latin typeface="+mn-lt"/>
                <a:cs typeface="MV Boli" panose="02000500030200090000" pitchFamily="2" charset="0"/>
              </a:rPr>
              <a:t>Ďakujem za pozornosť</a:t>
            </a:r>
            <a:endParaRPr lang="sk-SK" b="1" dirty="0">
              <a:solidFill>
                <a:srgbClr val="00B0F0"/>
              </a:solidFill>
              <a:latin typeface="+mn-lt"/>
              <a:cs typeface="MV Boli" panose="0200050003020009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145091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sk-SK" b="1" dirty="0" smtClean="0">
                <a:solidFill>
                  <a:srgbClr val="00B0F0"/>
                </a:solidFill>
              </a:rPr>
              <a:t/>
            </a:r>
            <a:br>
              <a:rPr lang="sk-SK" b="1" dirty="0" smtClean="0">
                <a:solidFill>
                  <a:srgbClr val="00B0F0"/>
                </a:solidFill>
              </a:rPr>
            </a:br>
            <a:r>
              <a:rPr lang="sk-SK" sz="4000" b="1" dirty="0" smtClean="0">
                <a:solidFill>
                  <a:srgbClr val="00B0F0"/>
                </a:solidFill>
                <a:latin typeface="+mn-lt"/>
              </a:rPr>
              <a:t>Školská geografia</a:t>
            </a:r>
            <a:endParaRPr lang="sk-SK" sz="4000" b="1" dirty="0">
              <a:solidFill>
                <a:srgbClr val="00B0F0"/>
              </a:solidFill>
              <a:latin typeface="+mn-lt"/>
            </a:endParaRP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650240" y="1761809"/>
            <a:ext cx="7886700" cy="4351338"/>
          </a:xfrm>
        </p:spPr>
        <p:txBody>
          <a:bodyPr/>
          <a:lstStyle/>
          <a:p>
            <a:r>
              <a:rPr lang="sk-SK" dirty="0" smtClean="0"/>
              <a:t>Prírodovedný a spoločenskovedný obsah</a:t>
            </a:r>
          </a:p>
          <a:p>
            <a:r>
              <a:rPr lang="sk-SK" dirty="0" smtClean="0"/>
              <a:t>Potreba obsahových a metodických zmien</a:t>
            </a:r>
          </a:p>
          <a:p>
            <a:r>
              <a:rPr lang="sk-SK" dirty="0"/>
              <a:t>Podpora práce v IT </a:t>
            </a:r>
            <a:r>
              <a:rPr lang="sk-SK" dirty="0" err="1"/>
              <a:t>Science</a:t>
            </a:r>
            <a:r>
              <a:rPr lang="sk-SK" dirty="0"/>
              <a:t> Labe</a:t>
            </a:r>
            <a:endParaRPr lang="sk-SK" dirty="0" smtClean="0"/>
          </a:p>
          <a:p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40686848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62330" y="830580"/>
            <a:ext cx="7886700" cy="692469"/>
          </a:xfrm>
        </p:spPr>
        <p:txBody>
          <a:bodyPr/>
          <a:lstStyle/>
          <a:p>
            <a:pPr algn="r"/>
            <a:r>
              <a:rPr lang="sk-SK" b="1" dirty="0" smtClean="0">
                <a:solidFill>
                  <a:srgbClr val="00B0F0"/>
                </a:solidFill>
                <a:latin typeface="+mn-lt"/>
              </a:rPr>
              <a:t>Čo prinášame?</a:t>
            </a:r>
            <a:endParaRPr lang="sk-SK" b="1" dirty="0">
              <a:solidFill>
                <a:srgbClr val="00B0F0"/>
              </a:solidFill>
              <a:latin typeface="+mn-lt"/>
            </a:endParaRP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715010" y="1683385"/>
            <a:ext cx="7886700" cy="4351338"/>
          </a:xfrm>
        </p:spPr>
        <p:txBody>
          <a:bodyPr>
            <a:normAutofit/>
          </a:bodyPr>
          <a:lstStyle/>
          <a:p>
            <a:r>
              <a:rPr lang="sk-SK" sz="1800" dirty="0" smtClean="0"/>
              <a:t>120 metodík (60 SŠ a 60 ZŠ)</a:t>
            </a:r>
          </a:p>
          <a:p>
            <a:r>
              <a:rPr lang="sk-SK" sz="1800" dirty="0" smtClean="0">
                <a:solidFill>
                  <a:srgbClr val="00B0F0"/>
                </a:solidFill>
              </a:rPr>
              <a:t>Aké zručnosti rozvíjajú metodiky? </a:t>
            </a:r>
            <a:r>
              <a:rPr lang="sk-SK" sz="1800" dirty="0" smtClean="0"/>
              <a:t>Napr.</a:t>
            </a:r>
          </a:p>
          <a:p>
            <a:r>
              <a:rPr lang="sk-SK" sz="1800" dirty="0" smtClean="0"/>
              <a:t>Práca s dátami (priestorovými a štatistickými) – zber, spracovanie, vizualizácia, interpretácia a prezentácia</a:t>
            </a:r>
          </a:p>
          <a:p>
            <a:r>
              <a:rPr lang="sk-SK" sz="1800" dirty="0" smtClean="0"/>
              <a:t>Kartografické zobrazenie dát - tvorb</a:t>
            </a:r>
            <a:r>
              <a:rPr lang="sk-SK" sz="1800" dirty="0" smtClean="0"/>
              <a:t>a mapy, vekovej pyramídy, priečny profil</a:t>
            </a:r>
          </a:p>
          <a:p>
            <a:r>
              <a:rPr lang="sk-SK" sz="1800" dirty="0" smtClean="0"/>
              <a:t>Tvorba jednoduchého modelu krajiny</a:t>
            </a:r>
          </a:p>
          <a:p>
            <a:r>
              <a:rPr lang="sk-SK" sz="1800" dirty="0" smtClean="0"/>
              <a:t>Hodnotenie</a:t>
            </a:r>
            <a:r>
              <a:rPr lang="sk-SK" sz="1800" dirty="0" smtClean="0"/>
              <a:t> </a:t>
            </a:r>
            <a:r>
              <a:rPr lang="sk-SK" sz="1800" dirty="0" smtClean="0"/>
              <a:t>súvislostí, vzťahov v krajine</a:t>
            </a:r>
          </a:p>
          <a:p>
            <a:r>
              <a:rPr lang="sk-SK" sz="1800" dirty="0" smtClean="0"/>
              <a:t>Posudzovanie spoločensko-politickej situácie regiónu</a:t>
            </a:r>
          </a:p>
          <a:p>
            <a:r>
              <a:rPr lang="sk-SK" sz="1800" dirty="0" smtClean="0">
                <a:solidFill>
                  <a:srgbClr val="00B0F0"/>
                </a:solidFill>
              </a:rPr>
              <a:t>Akými metódami žiaci nadobúdajú zručnosti? </a:t>
            </a:r>
            <a:r>
              <a:rPr lang="sk-SK" sz="1800" dirty="0" smtClean="0"/>
              <a:t>Napr.</a:t>
            </a:r>
          </a:p>
          <a:p>
            <a:r>
              <a:rPr lang="sk-SK" sz="1800" dirty="0" smtClean="0"/>
              <a:t>Bádateľské, problémové vyučovanie, práca v skupinách, čítanie s porozumením</a:t>
            </a:r>
            <a:endParaRPr lang="sk-SK" sz="1800" dirty="0"/>
          </a:p>
        </p:txBody>
      </p:sp>
    </p:spTree>
    <p:extLst>
      <p:ext uri="{BB962C8B-B14F-4D97-AF65-F5344CB8AC3E}">
        <p14:creationId xmlns:p14="http://schemas.microsoft.com/office/powerpoint/2010/main" val="5385779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sk-SK" sz="4000" b="1" dirty="0" smtClean="0">
                <a:solidFill>
                  <a:srgbClr val="00B0F0"/>
                </a:solidFill>
                <a:latin typeface="+mn-lt"/>
              </a:rPr>
              <a:t/>
            </a:r>
            <a:br>
              <a:rPr lang="sk-SK" sz="4000" b="1" dirty="0" smtClean="0">
                <a:solidFill>
                  <a:srgbClr val="00B0F0"/>
                </a:solidFill>
                <a:latin typeface="+mn-lt"/>
              </a:rPr>
            </a:br>
            <a:r>
              <a:rPr lang="sk-SK" sz="4000" b="1" dirty="0" smtClean="0">
                <a:solidFill>
                  <a:srgbClr val="00B0F0"/>
                </a:solidFill>
                <a:latin typeface="+mn-lt"/>
              </a:rPr>
              <a:t>Čo </a:t>
            </a:r>
            <a:r>
              <a:rPr lang="sk-SK" sz="4000" b="1" dirty="0">
                <a:solidFill>
                  <a:srgbClr val="00B0F0"/>
                </a:solidFill>
                <a:latin typeface="+mn-lt"/>
              </a:rPr>
              <a:t>naučíme </a:t>
            </a:r>
            <a:r>
              <a:rPr lang="sk-SK" sz="4000" b="1" dirty="0" smtClean="0">
                <a:solidFill>
                  <a:srgbClr val="00B0F0"/>
                </a:solidFill>
                <a:latin typeface="+mn-lt"/>
              </a:rPr>
              <a:t>učiteľov?</a:t>
            </a:r>
            <a:r>
              <a:rPr lang="sk-SK" dirty="0">
                <a:solidFill>
                  <a:srgbClr val="00B0F0"/>
                </a:solidFill>
              </a:rPr>
              <a:t/>
            </a:r>
            <a:br>
              <a:rPr lang="sk-SK" dirty="0">
                <a:solidFill>
                  <a:srgbClr val="00B0F0"/>
                </a:solidFill>
              </a:rPr>
            </a:b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651510" y="1657985"/>
            <a:ext cx="7886700" cy="4351338"/>
          </a:xfrm>
        </p:spPr>
        <p:txBody>
          <a:bodyPr>
            <a:normAutofit/>
          </a:bodyPr>
          <a:lstStyle/>
          <a:p>
            <a:r>
              <a:rPr lang="sk-SK" sz="2400" dirty="0" smtClean="0"/>
              <a:t>Aktívne pracovať so žiakmi</a:t>
            </a:r>
          </a:p>
          <a:p>
            <a:r>
              <a:rPr lang="sk-SK" sz="2400" dirty="0" smtClean="0"/>
              <a:t>Prekonať „všednosť“ inovatívnymi metódami práce</a:t>
            </a:r>
          </a:p>
          <a:p>
            <a:r>
              <a:rPr lang="sk-SK" sz="2400" dirty="0" smtClean="0"/>
              <a:t>Prekonať strach z inovácií</a:t>
            </a:r>
          </a:p>
          <a:p>
            <a:r>
              <a:rPr lang="sk-SK" sz="2400" dirty="0" smtClean="0"/>
              <a:t>Pracovať s Google </a:t>
            </a:r>
            <a:r>
              <a:rPr lang="sk-SK" sz="2400" dirty="0" err="1" smtClean="0"/>
              <a:t>Earth</a:t>
            </a:r>
            <a:r>
              <a:rPr lang="sk-SK" sz="2400" dirty="0" smtClean="0"/>
              <a:t>, Google </a:t>
            </a:r>
            <a:r>
              <a:rPr lang="sk-SK" sz="2400" dirty="0" err="1" smtClean="0"/>
              <a:t>Sketch</a:t>
            </a:r>
            <a:r>
              <a:rPr lang="sk-SK" sz="2400" dirty="0" smtClean="0"/>
              <a:t> </a:t>
            </a:r>
            <a:r>
              <a:rPr lang="sk-SK" sz="2400" dirty="0" err="1" smtClean="0"/>
              <a:t>up</a:t>
            </a:r>
            <a:r>
              <a:rPr lang="sk-SK" sz="2400" dirty="0" smtClean="0"/>
              <a:t> a mnohými ďalšími </a:t>
            </a:r>
            <a:r>
              <a:rPr lang="sk-SK" sz="2400" dirty="0" err="1" smtClean="0"/>
              <a:t>webGISmi</a:t>
            </a:r>
            <a:r>
              <a:rPr lang="sk-SK" sz="2400" dirty="0" smtClean="0"/>
              <a:t>, s </a:t>
            </a:r>
            <a:r>
              <a:rPr lang="sk-SK" sz="2400" dirty="0" err="1" smtClean="0"/>
              <a:t>meteostanicou</a:t>
            </a:r>
            <a:r>
              <a:rPr lang="sk-SK" sz="2400" dirty="0" smtClean="0"/>
              <a:t> </a:t>
            </a:r>
            <a:endParaRPr lang="sk-SK" sz="2400" dirty="0" smtClean="0"/>
          </a:p>
          <a:p>
            <a:r>
              <a:rPr lang="sk-SK" sz="2400" dirty="0" smtClean="0"/>
              <a:t>Aktualizáciu učiva</a:t>
            </a:r>
          </a:p>
          <a:p>
            <a:r>
              <a:rPr lang="sk-SK" sz="2400" dirty="0" smtClean="0"/>
              <a:t>Orientovať sa v zdrojoch geografických informácií</a:t>
            </a:r>
            <a:endParaRPr lang="sk-SK" sz="2400" dirty="0"/>
          </a:p>
          <a:p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28961668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sk-SK" b="1" smtClean="0">
                <a:solidFill>
                  <a:srgbClr val="00B0F0"/>
                </a:solidFill>
              </a:rPr>
              <a:t/>
            </a:r>
            <a:br>
              <a:rPr lang="sk-SK" b="1" smtClean="0">
                <a:solidFill>
                  <a:srgbClr val="00B0F0"/>
                </a:solidFill>
              </a:rPr>
            </a:b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altLang="sk-SK" dirty="0" err="1" smtClean="0"/>
              <a:t>LandscapeAR</a:t>
            </a:r>
            <a:endParaRPr lang="sk-SK" dirty="0"/>
          </a:p>
        </p:txBody>
      </p:sp>
      <p:pic>
        <p:nvPicPr>
          <p:cNvPr id="4" name="Obrázo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9677" y="1690688"/>
            <a:ext cx="5192004" cy="34705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94771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sk-SK" sz="4000" b="1" dirty="0">
                <a:solidFill>
                  <a:srgbClr val="00B0F0"/>
                </a:solidFill>
              </a:rPr>
              <a:t>Krajina na dotyk</a:t>
            </a:r>
            <a:br>
              <a:rPr lang="sk-SK" sz="4000" b="1" dirty="0">
                <a:solidFill>
                  <a:srgbClr val="00B0F0"/>
                </a:solidFill>
              </a:rPr>
            </a:br>
            <a:r>
              <a:rPr lang="sk-SK" sz="2000" i="1" dirty="0">
                <a:solidFill>
                  <a:schemeClr val="accent1"/>
                </a:solidFill>
              </a:rPr>
              <a:t>(angl. </a:t>
            </a:r>
            <a:r>
              <a:rPr lang="sk-SK" sz="2000" i="1" dirty="0" err="1">
                <a:solidFill>
                  <a:schemeClr val="accent1"/>
                </a:solidFill>
              </a:rPr>
              <a:t>Tangible</a:t>
            </a:r>
            <a:r>
              <a:rPr lang="sk-SK" sz="2000" i="1" dirty="0">
                <a:solidFill>
                  <a:schemeClr val="accent1"/>
                </a:solidFill>
              </a:rPr>
              <a:t> GIS)</a:t>
            </a:r>
          </a:p>
        </p:txBody>
      </p:sp>
      <p:pic>
        <p:nvPicPr>
          <p:cNvPr id="9" name="Zástupný symbol obsahu 8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3557" y="1536581"/>
            <a:ext cx="5720630" cy="3823951"/>
          </a:xfrm>
        </p:spPr>
      </p:pic>
    </p:spTree>
    <p:extLst>
      <p:ext uri="{BB962C8B-B14F-4D97-AF65-F5344CB8AC3E}">
        <p14:creationId xmlns:p14="http://schemas.microsoft.com/office/powerpoint/2010/main" val="42526299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3" name="Zástupný objekt pre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k-SK"/>
          </a:p>
        </p:txBody>
      </p:sp>
      <p:pic>
        <p:nvPicPr>
          <p:cNvPr id="4" name="Obrázok 3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5845" y="1351281"/>
            <a:ext cx="7052310" cy="390143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257562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3" name="Zástupný objekt pre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k-SK"/>
          </a:p>
        </p:txBody>
      </p:sp>
      <p:pic>
        <p:nvPicPr>
          <p:cNvPr id="4" name="Obrázok 3"/>
          <p:cNvPicPr>
            <a:picLocks noChangeAspect="1"/>
          </p:cNvPicPr>
          <p:nvPr/>
        </p:nvPicPr>
        <p:blipFill rotWithShape="1">
          <a:blip r:embed="rId2"/>
          <a:srcRect t="11168" r="37346" b="13956"/>
          <a:stretch/>
        </p:blipFill>
        <p:spPr>
          <a:xfrm>
            <a:off x="1412239" y="1158241"/>
            <a:ext cx="6211767" cy="4175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22805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Zástupný symbol obsahu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0234" y="1275128"/>
            <a:ext cx="6938501" cy="3993212"/>
          </a:xfrm>
        </p:spPr>
      </p:pic>
      <p:sp>
        <p:nvSpPr>
          <p:cNvPr id="2" name="Obdĺžnik 1"/>
          <p:cNvSpPr/>
          <p:nvPr/>
        </p:nvSpPr>
        <p:spPr>
          <a:xfrm>
            <a:off x="7673945" y="4343292"/>
            <a:ext cx="114486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1"/>
            <a:r>
              <a:rPr lang="sk-SK" dirty="0"/>
              <a:t>42 SŠ</a:t>
            </a:r>
          </a:p>
        </p:txBody>
      </p:sp>
    </p:spTree>
    <p:extLst>
      <p:ext uri="{BB962C8B-B14F-4D97-AF65-F5344CB8AC3E}">
        <p14:creationId xmlns:p14="http://schemas.microsoft.com/office/powerpoint/2010/main" val="17880836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ív balíka Office">
  <a:themeElements>
    <a:clrScheme name="Motív balíka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Motív balíka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otív balíka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ív balíka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938</TotalTime>
  <Words>466</Words>
  <Application>Microsoft Office PowerPoint</Application>
  <PresentationFormat>Prezentácia na obrazovke (4:3)</PresentationFormat>
  <Paragraphs>130</Paragraphs>
  <Slides>13</Slides>
  <Notes>1</Notes>
  <HiddenSlides>0</HiddenSlides>
  <MMClips>0</MMClips>
  <ScaleCrop>false</ScaleCrop>
  <HeadingPairs>
    <vt:vector size="6" baseType="variant">
      <vt:variant>
        <vt:lpstr>Použité písma</vt:lpstr>
      </vt:variant>
      <vt:variant>
        <vt:i4>4</vt:i4>
      </vt:variant>
      <vt:variant>
        <vt:lpstr>Motív</vt:lpstr>
      </vt:variant>
      <vt:variant>
        <vt:i4>1</vt:i4>
      </vt:variant>
      <vt:variant>
        <vt:lpstr>Nadpisy snímok</vt:lpstr>
      </vt:variant>
      <vt:variant>
        <vt:i4>13</vt:i4>
      </vt:variant>
    </vt:vector>
  </HeadingPairs>
  <TitlesOfParts>
    <vt:vector size="18" baseType="lpstr">
      <vt:lpstr>Arial</vt:lpstr>
      <vt:lpstr>Calibri</vt:lpstr>
      <vt:lpstr>Calibri Light</vt:lpstr>
      <vt:lpstr>MV Boli</vt:lpstr>
      <vt:lpstr>Motív balíka Office</vt:lpstr>
      <vt:lpstr>Geografia v projekte IT Akadémia </vt:lpstr>
      <vt:lpstr> Školská geografia</vt:lpstr>
      <vt:lpstr>Čo prinášame?</vt:lpstr>
      <vt:lpstr> Čo naučíme učiteľov? </vt:lpstr>
      <vt:lpstr> </vt:lpstr>
      <vt:lpstr>Krajina na dotyk (angl. Tangible GIS)</vt:lpstr>
      <vt:lpstr>Prezentácia programu PowerPoint</vt:lpstr>
      <vt:lpstr>Prezentácia programu PowerPoint</vt:lpstr>
      <vt:lpstr>Prezentácia programu PowerPoint</vt:lpstr>
      <vt:lpstr> </vt:lpstr>
      <vt:lpstr>Prezentácia programu PowerPoint</vt:lpstr>
      <vt:lpstr>Prezentácia programu PowerPoint</vt:lpstr>
      <vt:lpstr>Ďakujem za pozornosť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Prezentácia programu PowerPoint</dc:title>
  <dc:creator>Petras Jan</dc:creator>
  <cp:lastModifiedBy>Stela Csachová</cp:lastModifiedBy>
  <cp:revision>79</cp:revision>
  <dcterms:created xsi:type="dcterms:W3CDTF">2017-10-23T08:52:40Z</dcterms:created>
  <dcterms:modified xsi:type="dcterms:W3CDTF">2019-02-13T21:58:03Z</dcterms:modified>
</cp:coreProperties>
</file>