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2"/>
  </p:notesMasterIdLst>
  <p:sldIdLst>
    <p:sldId id="256" r:id="rId2"/>
    <p:sldId id="296" r:id="rId3"/>
    <p:sldId id="281" r:id="rId4"/>
    <p:sldId id="267" r:id="rId5"/>
    <p:sldId id="297" r:id="rId6"/>
    <p:sldId id="298" r:id="rId7"/>
    <p:sldId id="299" r:id="rId8"/>
    <p:sldId id="300" r:id="rId9"/>
    <p:sldId id="278" r:id="rId10"/>
    <p:sldId id="280" r:id="rId11"/>
  </p:sldIdLst>
  <p:sldSz cx="9144000" cy="6858000" type="screen4x3"/>
  <p:notesSz cx="6858000" cy="9144000"/>
  <p:defaultTextStyle>
    <a:defPPr>
      <a:defRPr lang="sk-S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redný štýl 2 - zvýraznenie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987" autoAdjust="0"/>
    <p:restoredTop sz="77954" autoAdjust="0"/>
  </p:normalViewPr>
  <p:slideViewPr>
    <p:cSldViewPr snapToGrid="0">
      <p:cViewPr varScale="1">
        <p:scale>
          <a:sx n="55" d="100"/>
          <a:sy n="55" d="100"/>
        </p:scale>
        <p:origin x="1584" y="32"/>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notesViewPr>
    <p:cSldViewPr snapToGrid="0">
      <p:cViewPr varScale="1">
        <p:scale>
          <a:sx n="100" d="100"/>
          <a:sy n="100" d="100"/>
        </p:scale>
        <p:origin x="3552" y="72"/>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objekt pre hlavičku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sk-SK"/>
          </a:p>
        </p:txBody>
      </p:sp>
      <p:sp>
        <p:nvSpPr>
          <p:cNvPr id="3" name="Zástupný objekt pre dá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969B107-F3C8-407A-AF31-F05BCD8D3638}" type="datetimeFigureOut">
              <a:rPr lang="sk-SK" smtClean="0"/>
              <a:t>14.2.2019</a:t>
            </a:fld>
            <a:endParaRPr lang="sk-SK"/>
          </a:p>
        </p:txBody>
      </p:sp>
      <p:sp>
        <p:nvSpPr>
          <p:cNvPr id="4" name="Zástupný objekt pre obrázok snímky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sk-SK"/>
          </a:p>
        </p:txBody>
      </p:sp>
      <p:sp>
        <p:nvSpPr>
          <p:cNvPr id="5" name="Zástupný objekt pre poznámky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sk-SK" smtClean="0"/>
              <a:t>Upraviť štýly predlohy textu</a:t>
            </a:r>
          </a:p>
          <a:p>
            <a:pPr lvl="1"/>
            <a:r>
              <a:rPr lang="sk-SK" smtClean="0"/>
              <a:t>Druhá úroveň</a:t>
            </a:r>
          </a:p>
          <a:p>
            <a:pPr lvl="2"/>
            <a:r>
              <a:rPr lang="sk-SK" smtClean="0"/>
              <a:t>Tretia úroveň</a:t>
            </a:r>
          </a:p>
          <a:p>
            <a:pPr lvl="3"/>
            <a:r>
              <a:rPr lang="sk-SK" smtClean="0"/>
              <a:t>Štvrtá úroveň</a:t>
            </a:r>
          </a:p>
          <a:p>
            <a:pPr lvl="4"/>
            <a:r>
              <a:rPr lang="sk-SK" smtClean="0"/>
              <a:t>Piata úroveň</a:t>
            </a:r>
            <a:endParaRPr lang="sk-SK"/>
          </a:p>
        </p:txBody>
      </p:sp>
      <p:sp>
        <p:nvSpPr>
          <p:cNvPr id="6" name="Zástupný objekt pre pätu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sk-SK"/>
          </a:p>
        </p:txBody>
      </p:sp>
      <p:sp>
        <p:nvSpPr>
          <p:cNvPr id="7" name="Zástupný objekt pre číslo snímky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10214A7-7E8F-4F11-B275-5CA3A0F55863}" type="slidenum">
              <a:rPr lang="sk-SK" smtClean="0"/>
              <a:t>‹#›</a:t>
            </a:fld>
            <a:endParaRPr lang="sk-SK"/>
          </a:p>
        </p:txBody>
      </p:sp>
    </p:spTree>
    <p:extLst>
      <p:ext uri="{BB962C8B-B14F-4D97-AF65-F5344CB8AC3E}">
        <p14:creationId xmlns:p14="http://schemas.microsoft.com/office/powerpoint/2010/main" val="87584279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objekt pre obrázok snímky 1"/>
          <p:cNvSpPr>
            <a:spLocks noGrp="1" noRot="1" noChangeAspect="1"/>
          </p:cNvSpPr>
          <p:nvPr>
            <p:ph type="sldImg"/>
          </p:nvPr>
        </p:nvSpPr>
        <p:spPr/>
      </p:sp>
      <p:sp>
        <p:nvSpPr>
          <p:cNvPr id="3" name="Zástupný objekt pre poznámky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sk-SK" dirty="0" smtClean="0"/>
              <a:t>Dôležitým cieľom projektu IT Akadémia je inovácia prírodovedného, matematického a technického vzdelávania na ZŠ a SŠ so zameraním na informatiku a IKT.</a:t>
            </a:r>
          </a:p>
          <a:p>
            <a:pPr marL="0" indent="0">
              <a:buFont typeface="Arial" panose="020B0604020202020204" pitchFamily="34" charset="0"/>
              <a:buNone/>
            </a:pPr>
            <a:r>
              <a:rPr lang="sk-SK" dirty="0" smtClean="0"/>
              <a:t>Pre naplnenie tohto cieľa sme v predmete matematika vypracovali 140 inovatívnych metodík, ktoré sa v súčasnosti overujú vo vyučovaní matematiky</a:t>
            </a:r>
            <a:r>
              <a:rPr lang="sk-SK" baseline="0" dirty="0" smtClean="0"/>
              <a:t> na ZŠ aj SŠ.</a:t>
            </a:r>
            <a:endParaRPr lang="sk-SK" dirty="0" smtClean="0"/>
          </a:p>
          <a:p>
            <a:pPr marL="0" indent="0">
              <a:buFont typeface="Arial" panose="020B0604020202020204" pitchFamily="34" charset="0"/>
              <a:buNone/>
            </a:pPr>
            <a:endParaRPr lang="sk-SK" dirty="0" smtClean="0"/>
          </a:p>
        </p:txBody>
      </p:sp>
      <p:sp>
        <p:nvSpPr>
          <p:cNvPr id="4" name="Zástupný objekt pre číslo snímky 3"/>
          <p:cNvSpPr>
            <a:spLocks noGrp="1"/>
          </p:cNvSpPr>
          <p:nvPr>
            <p:ph type="sldNum" sz="quarter" idx="10"/>
          </p:nvPr>
        </p:nvSpPr>
        <p:spPr/>
        <p:txBody>
          <a:bodyPr/>
          <a:lstStyle/>
          <a:p>
            <a:fld id="{110214A7-7E8F-4F11-B275-5CA3A0F55863}" type="slidenum">
              <a:rPr lang="sk-SK" smtClean="0"/>
              <a:t>1</a:t>
            </a:fld>
            <a:endParaRPr lang="sk-SK"/>
          </a:p>
        </p:txBody>
      </p:sp>
    </p:spTree>
    <p:extLst>
      <p:ext uri="{BB962C8B-B14F-4D97-AF65-F5344CB8AC3E}">
        <p14:creationId xmlns:p14="http://schemas.microsoft.com/office/powerpoint/2010/main" val="286036936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obrazu snímky 1"/>
          <p:cNvSpPr>
            <a:spLocks noGrp="1" noRot="1" noChangeAspect="1"/>
          </p:cNvSpPr>
          <p:nvPr>
            <p:ph type="sldImg"/>
          </p:nvPr>
        </p:nvSpPr>
        <p:spPr/>
      </p:sp>
      <p:sp>
        <p:nvSpPr>
          <p:cNvPr id="3" name="Zástupný symbol poznámok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sk-SK" dirty="0" smtClean="0"/>
              <a:t>Pri charakterizovaní inovácie matematického</a:t>
            </a:r>
            <a:r>
              <a:rPr lang="sk-SK" baseline="0" dirty="0" smtClean="0"/>
              <a:t> vzdelávania možno vychádzať z viacerých dokumentov.</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sk-SK" sz="1200" kern="1200" dirty="0" smtClean="0">
                <a:solidFill>
                  <a:schemeClr val="tx1"/>
                </a:solidFill>
                <a:latin typeface="+mn-lt"/>
                <a:ea typeface="+mn-ea"/>
                <a:cs typeface="+mn-cs"/>
              </a:rPr>
              <a:t>Skupina expertov pod vedením člena Európskeho parlamentu </a:t>
            </a:r>
            <a:r>
              <a:rPr lang="sk-SK" sz="1200" kern="1200" dirty="0" err="1" smtClean="0">
                <a:solidFill>
                  <a:schemeClr val="tx1"/>
                </a:solidFill>
                <a:latin typeface="+mn-lt"/>
                <a:ea typeface="+mn-ea"/>
                <a:cs typeface="+mn-cs"/>
              </a:rPr>
              <a:t>Michela</a:t>
            </a:r>
            <a:r>
              <a:rPr lang="sk-SK" sz="1200" kern="1200" dirty="0" smtClean="0">
                <a:solidFill>
                  <a:schemeClr val="tx1"/>
                </a:solidFill>
                <a:latin typeface="+mn-lt"/>
                <a:ea typeface="+mn-ea"/>
                <a:cs typeface="+mn-cs"/>
              </a:rPr>
              <a:t> </a:t>
            </a:r>
            <a:r>
              <a:rPr lang="sk-SK" sz="1200" kern="1200" dirty="0" err="1" smtClean="0">
                <a:solidFill>
                  <a:schemeClr val="tx1"/>
                </a:solidFill>
                <a:latin typeface="+mn-lt"/>
                <a:ea typeface="+mn-ea"/>
                <a:cs typeface="+mn-cs"/>
              </a:rPr>
              <a:t>Rocarda</a:t>
            </a:r>
            <a:r>
              <a:rPr lang="sk-SK" sz="1200" kern="1200" dirty="0" smtClean="0">
                <a:solidFill>
                  <a:schemeClr val="tx1"/>
                </a:solidFill>
                <a:latin typeface="+mn-lt"/>
                <a:ea typeface="+mn-ea"/>
                <a:cs typeface="+mn-cs"/>
              </a:rPr>
              <a:t> skúmala možnosti, ako skvalitniť prírodovedné a matematické vzdelávanie na základných a stredných školách. Jeden zo záverov </a:t>
            </a:r>
            <a:r>
              <a:rPr lang="sk-SK" sz="1200" kern="1200" dirty="0" err="1" smtClean="0">
                <a:solidFill>
                  <a:schemeClr val="tx1"/>
                </a:solidFill>
                <a:latin typeface="+mn-lt"/>
                <a:ea typeface="+mn-ea"/>
                <a:cs typeface="+mn-cs"/>
              </a:rPr>
              <a:t>Rocardovej</a:t>
            </a:r>
            <a:r>
              <a:rPr lang="sk-SK" sz="1200" kern="1200" dirty="0" smtClean="0">
                <a:solidFill>
                  <a:schemeClr val="tx1"/>
                </a:solidFill>
                <a:latin typeface="+mn-lt"/>
                <a:ea typeface="+mn-ea"/>
                <a:cs typeface="+mn-cs"/>
              </a:rPr>
              <a:t> správy publikovanej v roku 2007 bolo odporúčanie prejsť od školami preferovaného deduktívneho spôsobu vyučovania k bádateľskej koncepcii vyučovania.</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sk-SK" dirty="0" smtClean="0"/>
              <a:t>Oficiálne dokumenty EU zamerané na inováciu matematického vzdelávania zdôrazňujú</a:t>
            </a:r>
            <a:r>
              <a:rPr lang="sk-SK" baseline="0" dirty="0" smtClean="0"/>
              <a:t> tieto atribúty efektívnych stratégií vyučovania matematiky: riešenie problémov, využívanie rôznych reprezentácií údajov, stratégie vyučovania založené na bádateľských prístupoch k učeniu, konceptuálne porozumenie.</a:t>
            </a:r>
            <a:endParaRPr lang="sk-SK" dirty="0" smtClean="0"/>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sk-SK" sz="1200" kern="120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sk-SK" sz="1200" kern="1200" dirty="0" smtClean="0">
                <a:solidFill>
                  <a:schemeClr val="tx1"/>
                </a:solidFill>
                <a:effectLst/>
                <a:latin typeface="+mn-lt"/>
                <a:ea typeface="+mn-ea"/>
                <a:cs typeface="+mn-cs"/>
              </a:rPr>
              <a:t>Inovácia obsahu,</a:t>
            </a:r>
            <a:r>
              <a:rPr lang="sk-SK" sz="1200" kern="1200" baseline="0" dirty="0" smtClean="0">
                <a:solidFill>
                  <a:schemeClr val="tx1"/>
                </a:solidFill>
                <a:effectLst/>
                <a:latin typeface="+mn-lt"/>
                <a:ea typeface="+mn-ea"/>
                <a:cs typeface="+mn-cs"/>
              </a:rPr>
              <a:t> metód a výstupov vzdelávania je k</a:t>
            </a:r>
            <a:r>
              <a:rPr lang="sk-SK" sz="1200" kern="1200" dirty="0" smtClean="0">
                <a:solidFill>
                  <a:schemeClr val="tx1"/>
                </a:solidFill>
                <a:effectLst/>
                <a:latin typeface="+mn-lt"/>
                <a:ea typeface="+mn-ea"/>
                <a:cs typeface="+mn-cs"/>
              </a:rPr>
              <a:t>omplexný proces, v ktorom majú dôležitú úlohu učitelia. Preto sa v projekte ITA venuje veľká pozornosť aj vzdelávaniu učiteľov a vybraní učitelia M sa podieľali aj na tvorbe inovatívnych metodík</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sk-SK" dirty="0" smtClean="0"/>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sk-SK" dirty="0" smtClean="0"/>
          </a:p>
          <a:p>
            <a:pPr marL="0" indent="0">
              <a:buFont typeface="Arial" panose="020B0604020202020204" pitchFamily="34" charset="0"/>
              <a:buNone/>
            </a:pPr>
            <a:endParaRPr lang="sk-SK" sz="1200" kern="1200" dirty="0" smtClean="0">
              <a:solidFill>
                <a:schemeClr val="tx1"/>
              </a:solidFill>
              <a:effectLst/>
              <a:latin typeface="+mn-lt"/>
              <a:ea typeface="+mn-ea"/>
              <a:cs typeface="+mn-cs"/>
            </a:endParaRPr>
          </a:p>
          <a:p>
            <a:pPr marL="0" indent="0">
              <a:buFont typeface="Arial" panose="020B0604020202020204" pitchFamily="34" charset="0"/>
              <a:buNone/>
            </a:pPr>
            <a:endParaRPr lang="sk-SK" sz="1200" kern="1200" dirty="0" smtClean="0">
              <a:solidFill>
                <a:schemeClr val="tx1"/>
              </a:solidFill>
              <a:effectLst/>
              <a:latin typeface="+mn-lt"/>
              <a:ea typeface="+mn-ea"/>
              <a:cs typeface="+mn-cs"/>
            </a:endParaRPr>
          </a:p>
          <a:p>
            <a:pPr marL="0" indent="0">
              <a:buFont typeface="Arial" panose="020B0604020202020204" pitchFamily="34" charset="0"/>
              <a:buNone/>
            </a:pPr>
            <a:endParaRPr lang="sk-SK" sz="1200" kern="1200" dirty="0" smtClean="0">
              <a:solidFill>
                <a:schemeClr val="tx1"/>
              </a:solidFill>
              <a:effectLst/>
              <a:latin typeface="+mn-lt"/>
              <a:ea typeface="+mn-ea"/>
              <a:cs typeface="+mn-cs"/>
            </a:endParaRPr>
          </a:p>
        </p:txBody>
      </p:sp>
      <p:sp>
        <p:nvSpPr>
          <p:cNvPr id="4" name="Zástupný symbol čísla snímky 3"/>
          <p:cNvSpPr>
            <a:spLocks noGrp="1"/>
          </p:cNvSpPr>
          <p:nvPr>
            <p:ph type="sldNum" sz="quarter" idx="10"/>
          </p:nvPr>
        </p:nvSpPr>
        <p:spPr/>
        <p:txBody>
          <a:bodyPr/>
          <a:lstStyle/>
          <a:p>
            <a:fld id="{E2E7F83B-AB5F-4DC7-B9F1-4B44F958B0F6}" type="slidenum">
              <a:rPr lang="sk-SK" smtClean="0"/>
              <a:t>2</a:t>
            </a:fld>
            <a:endParaRPr lang="sk-SK"/>
          </a:p>
        </p:txBody>
      </p:sp>
    </p:spTree>
    <p:extLst>
      <p:ext uri="{BB962C8B-B14F-4D97-AF65-F5344CB8AC3E}">
        <p14:creationId xmlns:p14="http://schemas.microsoft.com/office/powerpoint/2010/main" val="103103836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obrazu snímky 1"/>
          <p:cNvSpPr>
            <a:spLocks noGrp="1" noRot="1" noChangeAspect="1"/>
          </p:cNvSpPr>
          <p:nvPr>
            <p:ph type="sldImg"/>
          </p:nvPr>
        </p:nvSpPr>
        <p:spPr/>
      </p:sp>
      <p:sp>
        <p:nvSpPr>
          <p:cNvPr id="3" name="Zástupný symbol poznámok 2"/>
          <p:cNvSpPr>
            <a:spLocks noGrp="1"/>
          </p:cNvSpPr>
          <p:nvPr>
            <p:ph type="body" idx="1"/>
          </p:nvPr>
        </p:nvSpPr>
        <p:spPr/>
        <p:txBody>
          <a:bodyPr/>
          <a:lstStyle/>
          <a:p>
            <a:pPr marL="0" indent="0">
              <a:buFont typeface="Arial" panose="020B0604020202020204" pitchFamily="34" charset="0"/>
              <a:buNone/>
            </a:pPr>
            <a:r>
              <a:rPr lang="sk-SK" sz="1200" kern="1200" dirty="0" smtClean="0">
                <a:solidFill>
                  <a:schemeClr val="tx1"/>
                </a:solidFill>
                <a:effectLst/>
                <a:latin typeface="+mn-lt"/>
                <a:ea typeface="+mn-ea"/>
                <a:cs typeface="+mn-cs"/>
              </a:rPr>
              <a:t>Uvedená schéma znázorňuje postupnosť činností pri realizácii BOV.</a:t>
            </a:r>
          </a:p>
          <a:p>
            <a:pPr marL="0" indent="0">
              <a:buFont typeface="Arial" panose="020B0604020202020204" pitchFamily="34" charset="0"/>
              <a:buNone/>
            </a:pPr>
            <a:r>
              <a:rPr lang="sk-SK" sz="1200" kern="1200" dirty="0" smtClean="0">
                <a:solidFill>
                  <a:schemeClr val="tx1"/>
                </a:solidFill>
                <a:effectLst/>
                <a:latin typeface="+mn-lt"/>
                <a:ea typeface="+mn-ea"/>
                <a:cs typeface="+mn-cs"/>
              </a:rPr>
              <a:t>Bádanie</a:t>
            </a:r>
            <a:r>
              <a:rPr lang="sk-SK" sz="1200" kern="1200" baseline="0" dirty="0" smtClean="0">
                <a:solidFill>
                  <a:schemeClr val="tx1"/>
                </a:solidFill>
                <a:effectLst/>
                <a:latin typeface="+mn-lt"/>
                <a:ea typeface="+mn-ea"/>
                <a:cs typeface="+mn-cs"/>
              </a:rPr>
              <a:t> vo vyučovaní je podobne ako vedecké bádanie zamerané na kladenie otázok, hľadanie odpovedí, vysvetľovanie a zdôvodnenie objavených zistení.</a:t>
            </a:r>
          </a:p>
          <a:p>
            <a:pPr marL="0" indent="0">
              <a:buFont typeface="Arial" panose="020B0604020202020204" pitchFamily="34" charset="0"/>
              <a:buNone/>
            </a:pPr>
            <a:r>
              <a:rPr lang="sk-SK" sz="1200" kern="1200" baseline="0" dirty="0" smtClean="0">
                <a:solidFill>
                  <a:schemeClr val="tx1"/>
                </a:solidFill>
                <a:effectLst/>
                <a:latin typeface="+mn-lt"/>
                <a:ea typeface="+mn-ea"/>
                <a:cs typeface="+mn-cs"/>
              </a:rPr>
              <a:t>Úspešnosť BOV ovplyvňuje aj stanovenie vhodnej výskumnej otázky.</a:t>
            </a:r>
          </a:p>
          <a:p>
            <a:pPr marL="0" indent="0">
              <a:buFont typeface="Arial" panose="020B0604020202020204" pitchFamily="34" charset="0"/>
              <a:buNone/>
            </a:pPr>
            <a:r>
              <a:rPr lang="sk-SK" sz="1200" kern="1200" baseline="0" dirty="0" smtClean="0">
                <a:solidFill>
                  <a:schemeClr val="tx1"/>
                </a:solidFill>
                <a:effectLst/>
                <a:latin typeface="+mn-lt"/>
                <a:ea typeface="+mn-ea"/>
                <a:cs typeface="+mn-cs"/>
              </a:rPr>
              <a:t>Učitelia kladú často otázky, ale mnoho z nich je orientovaných na </a:t>
            </a:r>
            <a:r>
              <a:rPr lang="sk-SK" sz="1200" kern="1200" dirty="0" smtClean="0">
                <a:solidFill>
                  <a:schemeClr val="tx1"/>
                </a:solidFill>
                <a:effectLst/>
                <a:latin typeface="+mn-lt"/>
                <a:ea typeface="+mn-ea"/>
                <a:cs typeface="+mn-cs"/>
              </a:rPr>
              <a:t>zapamätanie (Ako</a:t>
            </a:r>
            <a:r>
              <a:rPr lang="sk-SK" sz="1200" kern="1200" baseline="0" dirty="0" smtClean="0">
                <a:solidFill>
                  <a:schemeClr val="tx1"/>
                </a:solidFill>
                <a:effectLst/>
                <a:latin typeface="+mn-lt"/>
                <a:ea typeface="+mn-ea"/>
                <a:cs typeface="+mn-cs"/>
              </a:rPr>
              <a:t> sa nazýva</a:t>
            </a:r>
            <a:r>
              <a:rPr lang="sk-SK" sz="1200" kern="1200" dirty="0" smtClean="0">
                <a:solidFill>
                  <a:schemeClr val="tx1"/>
                </a:solidFill>
                <a:effectLst/>
                <a:latin typeface="+mn-lt"/>
                <a:ea typeface="+mn-ea"/>
                <a:cs typeface="+mn-cs"/>
              </a:rPr>
              <a:t> útvar zakreslený na tabuli, Ako sa vypočíta </a:t>
            </a:r>
            <a:r>
              <a:rPr lang="sk-SK" sz="1200" kern="1200" dirty="0" err="1" smtClean="0">
                <a:solidFill>
                  <a:schemeClr val="tx1"/>
                </a:solidFill>
                <a:effectLst/>
                <a:latin typeface="+mn-lt"/>
                <a:ea typeface="+mn-ea"/>
                <a:cs typeface="+mn-cs"/>
              </a:rPr>
              <a:t>diskriminant</a:t>
            </a:r>
            <a:r>
              <a:rPr lang="sk-SK" sz="1200" kern="1200" dirty="0" smtClean="0">
                <a:solidFill>
                  <a:schemeClr val="tx1"/>
                </a:solidFill>
                <a:effectLst/>
                <a:latin typeface="+mn-lt"/>
                <a:ea typeface="+mn-ea"/>
                <a:cs typeface="+mn-cs"/>
              </a:rPr>
              <a:t> kvadratickej rovnice, Čo je grafom lineárnej funkcie). </a:t>
            </a:r>
          </a:p>
          <a:p>
            <a:pPr marL="0" indent="0">
              <a:buFont typeface="Arial" panose="020B0604020202020204" pitchFamily="34" charset="0"/>
              <a:buNone/>
            </a:pPr>
            <a:r>
              <a:rPr lang="sk-SK" sz="1200" kern="1200" dirty="0" smtClean="0">
                <a:solidFill>
                  <a:schemeClr val="tx1"/>
                </a:solidFill>
                <a:effectLst/>
                <a:latin typeface="+mn-lt"/>
                <a:ea typeface="+mn-ea"/>
                <a:cs typeface="+mn-cs"/>
              </a:rPr>
              <a:t>Dobre postavená otázka by mala stimulovať myslenie žiakov a motivovať ich k bádaniu. </a:t>
            </a:r>
          </a:p>
        </p:txBody>
      </p:sp>
      <p:sp>
        <p:nvSpPr>
          <p:cNvPr id="4" name="Zástupný symbol čísla snímky 3"/>
          <p:cNvSpPr>
            <a:spLocks noGrp="1"/>
          </p:cNvSpPr>
          <p:nvPr>
            <p:ph type="sldNum" sz="quarter" idx="10"/>
          </p:nvPr>
        </p:nvSpPr>
        <p:spPr/>
        <p:txBody>
          <a:bodyPr/>
          <a:lstStyle/>
          <a:p>
            <a:fld id="{E2E7F83B-AB5F-4DC7-B9F1-4B44F958B0F6}" type="slidenum">
              <a:rPr lang="sk-SK" smtClean="0"/>
              <a:t>3</a:t>
            </a:fld>
            <a:endParaRPr lang="sk-SK"/>
          </a:p>
        </p:txBody>
      </p:sp>
    </p:spTree>
    <p:extLst>
      <p:ext uri="{BB962C8B-B14F-4D97-AF65-F5344CB8AC3E}">
        <p14:creationId xmlns:p14="http://schemas.microsoft.com/office/powerpoint/2010/main" val="197553013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obrazu snímky 1"/>
          <p:cNvSpPr>
            <a:spLocks noGrp="1" noRot="1" noChangeAspect="1"/>
          </p:cNvSpPr>
          <p:nvPr>
            <p:ph type="sldImg"/>
          </p:nvPr>
        </p:nvSpPr>
        <p:spPr/>
      </p:sp>
      <p:sp>
        <p:nvSpPr>
          <p:cNvPr id="3" name="Zástupný symbol poznámok 2"/>
          <p:cNvSpPr>
            <a:spLocks noGrp="1"/>
          </p:cNvSpPr>
          <p:nvPr>
            <p:ph type="body" idx="1"/>
          </p:nvPr>
        </p:nvSpPr>
        <p:spPr/>
        <p:txBody>
          <a:bodyPr/>
          <a:lstStyle/>
          <a:p>
            <a:pPr marL="0" indent="0">
              <a:buFont typeface="Arial" panose="020B0604020202020204" pitchFamily="34" charset="0"/>
              <a:buNone/>
            </a:pPr>
            <a:r>
              <a:rPr lang="sk-SK" sz="1200" kern="1200" dirty="0" smtClean="0">
                <a:solidFill>
                  <a:schemeClr val="tx1"/>
                </a:solidFill>
                <a:effectLst/>
                <a:latin typeface="+mn-lt"/>
                <a:ea typeface="+mn-ea"/>
                <a:cs typeface="+mn-cs"/>
              </a:rPr>
              <a:t>Na ukážku som vybral úvodnú úlohu z bádateľskej aktivity zameranej na skúmanie vlastností trojuholníka. </a:t>
            </a:r>
          </a:p>
          <a:p>
            <a:pPr marL="0" indent="0">
              <a:buFont typeface="Arial" panose="020B0604020202020204" pitchFamily="34" charset="0"/>
              <a:buNone/>
            </a:pPr>
            <a:r>
              <a:rPr lang="sk-SK" sz="1200" kern="1200" dirty="0" smtClean="0">
                <a:solidFill>
                  <a:schemeClr val="tx1"/>
                </a:solidFill>
                <a:effectLst/>
                <a:latin typeface="+mn-lt"/>
                <a:ea typeface="+mn-ea"/>
                <a:cs typeface="+mn-cs"/>
              </a:rPr>
              <a:t>Daný je obrázok a niektoré vlastnosti útvarov.</a:t>
            </a:r>
            <a:r>
              <a:rPr lang="sk-SK" sz="1200" kern="1200" baseline="0" dirty="0" smtClean="0">
                <a:solidFill>
                  <a:schemeClr val="tx1"/>
                </a:solidFill>
                <a:effectLst/>
                <a:latin typeface="+mn-lt"/>
                <a:ea typeface="+mn-ea"/>
                <a:cs typeface="+mn-cs"/>
              </a:rPr>
              <a:t> Žiaci majú určiť vzťah medzi dĺžkami úsečiek (aj možnosť, že sa nedá jednoznačne rozhodnúť. Žiaci by sa nemali spoliehať na zmyslové vnímanie, ani by nemali merať dĺžky úsečiek, ale na základe daných informácií by mali vyvodiť závery. Práve vo vyučovaní matematiky by sa malo rozvíjať abstraktné myslenie žiakov. </a:t>
            </a:r>
            <a:endParaRPr lang="sk-SK" sz="1200" kern="1200" dirty="0" smtClean="0">
              <a:solidFill>
                <a:schemeClr val="tx1"/>
              </a:solidFill>
              <a:effectLst/>
              <a:latin typeface="+mn-lt"/>
              <a:ea typeface="+mn-ea"/>
              <a:cs typeface="+mn-cs"/>
            </a:endParaRPr>
          </a:p>
          <a:p>
            <a:pPr marL="0" indent="0">
              <a:buFont typeface="Arial" panose="020B0604020202020204" pitchFamily="34" charset="0"/>
              <a:buNone/>
            </a:pPr>
            <a:r>
              <a:rPr lang="sk-SK" sz="1200" kern="1200" dirty="0" smtClean="0">
                <a:solidFill>
                  <a:schemeClr val="tx1"/>
                </a:solidFill>
                <a:effectLst/>
                <a:latin typeface="+mn-lt"/>
                <a:ea typeface="+mn-ea"/>
                <a:cs typeface="+mn-cs"/>
              </a:rPr>
              <a:t>Práca s abstraktnými modelmi, rozvíjanie abstraktného myslenia.</a:t>
            </a:r>
          </a:p>
          <a:p>
            <a:pPr marL="0" indent="0">
              <a:buFont typeface="Arial" panose="020B0604020202020204" pitchFamily="34" charset="0"/>
              <a:buNone/>
            </a:pPr>
            <a:r>
              <a:rPr lang="sk-SK" sz="1200" kern="1200" dirty="0" smtClean="0">
                <a:solidFill>
                  <a:schemeClr val="tx1"/>
                </a:solidFill>
                <a:effectLst/>
                <a:latin typeface="+mn-lt"/>
                <a:ea typeface="+mn-ea"/>
                <a:cs typeface="+mn-cs"/>
              </a:rPr>
              <a:t>Žiaci by si mali uvedomiť,</a:t>
            </a:r>
            <a:r>
              <a:rPr lang="sk-SK" sz="1200" kern="1200" baseline="0" dirty="0" smtClean="0">
                <a:solidFill>
                  <a:schemeClr val="tx1"/>
                </a:solidFill>
                <a:effectLst/>
                <a:latin typeface="+mn-lt"/>
                <a:ea typeface="+mn-ea"/>
                <a:cs typeface="+mn-cs"/>
              </a:rPr>
              <a:t> že bod C môže byť ľubovoľným bodom </a:t>
            </a:r>
            <a:r>
              <a:rPr lang="sk-SK" sz="1200" kern="1200" baseline="0" dirty="0" err="1" smtClean="0">
                <a:solidFill>
                  <a:schemeClr val="tx1"/>
                </a:solidFill>
                <a:effectLst/>
                <a:latin typeface="+mn-lt"/>
                <a:ea typeface="+mn-ea"/>
                <a:cs typeface="+mn-cs"/>
              </a:rPr>
              <a:t>Talesovej</a:t>
            </a:r>
            <a:r>
              <a:rPr lang="sk-SK" sz="1200" kern="1200" baseline="0" dirty="0" smtClean="0">
                <a:solidFill>
                  <a:schemeClr val="tx1"/>
                </a:solidFill>
                <a:effectLst/>
                <a:latin typeface="+mn-lt"/>
                <a:ea typeface="+mn-ea"/>
                <a:cs typeface="+mn-cs"/>
              </a:rPr>
              <a:t> kružnice (okrem A, B).</a:t>
            </a:r>
          </a:p>
          <a:p>
            <a:pPr marL="0" indent="0">
              <a:buFont typeface="Arial" panose="020B0604020202020204" pitchFamily="34" charset="0"/>
              <a:buNone/>
            </a:pPr>
            <a:r>
              <a:rPr lang="sk-SK" sz="1200" kern="1200" baseline="0" dirty="0" smtClean="0">
                <a:solidFill>
                  <a:schemeClr val="tx1"/>
                </a:solidFill>
                <a:effectLst/>
                <a:latin typeface="+mn-lt"/>
                <a:ea typeface="+mn-ea"/>
                <a:cs typeface="+mn-cs"/>
              </a:rPr>
              <a:t>Pomocou konštrukcií na papieri alebo využitím programu </a:t>
            </a:r>
            <a:r>
              <a:rPr lang="sk-SK" sz="1200" kern="1200" baseline="0" dirty="0" err="1" smtClean="0">
                <a:solidFill>
                  <a:schemeClr val="tx1"/>
                </a:solidFill>
                <a:effectLst/>
                <a:latin typeface="+mn-lt"/>
                <a:ea typeface="+mn-ea"/>
                <a:cs typeface="+mn-cs"/>
              </a:rPr>
              <a:t>Geogebra</a:t>
            </a:r>
            <a:r>
              <a:rPr lang="sk-SK" sz="1200" kern="1200" baseline="0" dirty="0" smtClean="0">
                <a:solidFill>
                  <a:schemeClr val="tx1"/>
                </a:solidFill>
                <a:effectLst/>
                <a:latin typeface="+mn-lt"/>
                <a:ea typeface="+mn-ea"/>
                <a:cs typeface="+mn-cs"/>
              </a:rPr>
              <a:t> by mohli zistiť, že ak je bod C bližšie k bodu A ako k bodu B, tak dĺžka úsečky AP je menšia ako dĺžka úsečky PB.</a:t>
            </a:r>
            <a:endParaRPr lang="sk-SK" sz="1200" kern="1200" dirty="0" smtClean="0">
              <a:solidFill>
                <a:schemeClr val="tx1"/>
              </a:solidFill>
              <a:effectLst/>
              <a:latin typeface="+mn-lt"/>
              <a:ea typeface="+mn-ea"/>
              <a:cs typeface="+mn-cs"/>
            </a:endParaRPr>
          </a:p>
          <a:p>
            <a:pPr marL="0" indent="0">
              <a:buFont typeface="Arial" panose="020B0604020202020204" pitchFamily="34" charset="0"/>
              <a:buNone/>
            </a:pPr>
            <a:endParaRPr lang="sk-SK" sz="1200" kern="1200" dirty="0" smtClean="0">
              <a:solidFill>
                <a:schemeClr val="tx1"/>
              </a:solidFill>
              <a:effectLst/>
              <a:latin typeface="+mn-lt"/>
              <a:ea typeface="+mn-ea"/>
              <a:cs typeface="+mn-cs"/>
            </a:endParaRPr>
          </a:p>
          <a:p>
            <a:pPr marL="0" indent="0">
              <a:buFont typeface="Arial" panose="020B0604020202020204" pitchFamily="34" charset="0"/>
              <a:buNone/>
            </a:pPr>
            <a:endParaRPr lang="sk-SK" sz="1200" kern="1200" dirty="0" smtClean="0">
              <a:solidFill>
                <a:schemeClr val="tx1"/>
              </a:solidFill>
              <a:effectLst/>
              <a:latin typeface="+mn-lt"/>
              <a:ea typeface="+mn-ea"/>
              <a:cs typeface="+mn-cs"/>
            </a:endParaRPr>
          </a:p>
        </p:txBody>
      </p:sp>
      <p:sp>
        <p:nvSpPr>
          <p:cNvPr id="4" name="Zástupný symbol čísla snímky 3"/>
          <p:cNvSpPr>
            <a:spLocks noGrp="1"/>
          </p:cNvSpPr>
          <p:nvPr>
            <p:ph type="sldNum" sz="quarter" idx="10"/>
          </p:nvPr>
        </p:nvSpPr>
        <p:spPr/>
        <p:txBody>
          <a:bodyPr/>
          <a:lstStyle/>
          <a:p>
            <a:fld id="{E2E7F83B-AB5F-4DC7-B9F1-4B44F958B0F6}" type="slidenum">
              <a:rPr lang="sk-SK" smtClean="0"/>
              <a:t>4</a:t>
            </a:fld>
            <a:endParaRPr lang="sk-SK"/>
          </a:p>
        </p:txBody>
      </p:sp>
    </p:spTree>
    <p:extLst>
      <p:ext uri="{BB962C8B-B14F-4D97-AF65-F5344CB8AC3E}">
        <p14:creationId xmlns:p14="http://schemas.microsoft.com/office/powerpoint/2010/main" val="376681348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obrazu snímky 1"/>
          <p:cNvSpPr>
            <a:spLocks noGrp="1" noRot="1" noChangeAspect="1"/>
          </p:cNvSpPr>
          <p:nvPr>
            <p:ph type="sldImg"/>
          </p:nvPr>
        </p:nvSpPr>
        <p:spPr/>
      </p:sp>
      <p:sp>
        <p:nvSpPr>
          <p:cNvPr id="3" name="Zástupný symbol poznámok 2"/>
          <p:cNvSpPr>
            <a:spLocks noGrp="1"/>
          </p:cNvSpPr>
          <p:nvPr>
            <p:ph type="body" idx="1"/>
          </p:nvPr>
        </p:nvSpPr>
        <p:spPr/>
        <p:txBody>
          <a:bodyPr/>
          <a:lstStyle/>
          <a:p>
            <a:pPr marL="0" indent="0">
              <a:buFont typeface="Arial" panose="020B0604020202020204" pitchFamily="34" charset="0"/>
              <a:buNone/>
            </a:pPr>
            <a:r>
              <a:rPr lang="sk-SK" sz="1200" kern="1200" dirty="0" smtClean="0">
                <a:solidFill>
                  <a:schemeClr val="tx1"/>
                </a:solidFill>
                <a:effectLst/>
                <a:latin typeface="+mn-lt"/>
                <a:ea typeface="+mn-ea"/>
                <a:cs typeface="+mn-cs"/>
              </a:rPr>
              <a:t>Nastolený problém možno ďalej rozvíjať. Na obrázku je nepresný náčrt trojuholníka,</a:t>
            </a:r>
            <a:r>
              <a:rPr lang="sk-SK" sz="1200" kern="1200" baseline="0" dirty="0" smtClean="0">
                <a:solidFill>
                  <a:schemeClr val="tx1"/>
                </a:solidFill>
                <a:effectLst/>
                <a:latin typeface="+mn-lt"/>
                <a:ea typeface="+mn-ea"/>
                <a:cs typeface="+mn-cs"/>
              </a:rPr>
              <a:t> naznačené zhodné uhly, os vnútorného uhla pri vrchole C a os protiľahlej strany AB. Ich priesečníkom je bod P. Môže ležať priesečník P vnútri trojuholníka? Existuje taký trojuholník ... Pomocou konštrukcií na papieri alebo využitím programu G sa žiakom nepodarí nájsť taký trojuholník. Ako zdôvodniť, že taký trojuholník neexistuje? Žiaci sú v bádateľskej aktivite postupne privedení k zisteniu, že priesečník P leží na kružnici opísanej trojuholníku.</a:t>
            </a:r>
            <a:endParaRPr lang="sk-SK" sz="1200" kern="1200" dirty="0" smtClean="0">
              <a:solidFill>
                <a:schemeClr val="tx1"/>
              </a:solidFill>
              <a:effectLst/>
              <a:latin typeface="+mn-lt"/>
              <a:ea typeface="+mn-ea"/>
              <a:cs typeface="+mn-cs"/>
            </a:endParaRPr>
          </a:p>
        </p:txBody>
      </p:sp>
      <p:sp>
        <p:nvSpPr>
          <p:cNvPr id="4" name="Zástupný symbol čísla snímky 3"/>
          <p:cNvSpPr>
            <a:spLocks noGrp="1"/>
          </p:cNvSpPr>
          <p:nvPr>
            <p:ph type="sldNum" sz="quarter" idx="10"/>
          </p:nvPr>
        </p:nvSpPr>
        <p:spPr/>
        <p:txBody>
          <a:bodyPr/>
          <a:lstStyle/>
          <a:p>
            <a:fld id="{E2E7F83B-AB5F-4DC7-B9F1-4B44F958B0F6}" type="slidenum">
              <a:rPr lang="sk-SK" smtClean="0"/>
              <a:t>5</a:t>
            </a:fld>
            <a:endParaRPr lang="sk-SK"/>
          </a:p>
        </p:txBody>
      </p:sp>
    </p:spTree>
    <p:extLst>
      <p:ext uri="{BB962C8B-B14F-4D97-AF65-F5344CB8AC3E}">
        <p14:creationId xmlns:p14="http://schemas.microsoft.com/office/powerpoint/2010/main" val="261088186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obrazu snímky 1"/>
          <p:cNvSpPr>
            <a:spLocks noGrp="1" noRot="1" noChangeAspect="1"/>
          </p:cNvSpPr>
          <p:nvPr>
            <p:ph type="sldImg"/>
          </p:nvPr>
        </p:nvSpPr>
        <p:spPr/>
      </p:sp>
      <p:sp>
        <p:nvSpPr>
          <p:cNvPr id="3" name="Zástupný symbol poznámok 2"/>
          <p:cNvSpPr>
            <a:spLocks noGrp="1"/>
          </p:cNvSpPr>
          <p:nvPr>
            <p:ph type="body" idx="1"/>
          </p:nvPr>
        </p:nvSpPr>
        <p:spPr/>
        <p:txBody>
          <a:bodyPr/>
          <a:lstStyle/>
          <a:p>
            <a:pPr marL="0" indent="0">
              <a:buFont typeface="Arial" panose="020B0604020202020204" pitchFamily="34" charset="0"/>
              <a:buNone/>
            </a:pPr>
            <a:r>
              <a:rPr lang="sk-SK" sz="1200" kern="1200" dirty="0" smtClean="0">
                <a:solidFill>
                  <a:schemeClr val="tx1"/>
                </a:solidFill>
                <a:effectLst/>
                <a:latin typeface="+mn-lt"/>
                <a:ea typeface="+mn-ea"/>
                <a:cs typeface="+mn-cs"/>
              </a:rPr>
              <a:t>Ďalší námet je zameraný na skúmanie lineárnej závislosti medzi veličinami. Pomocou pripravenej dynamickej konštrukcie možno modelovať lineárnu závislosť. Žiakom je opísaná situácia,</a:t>
            </a:r>
            <a:r>
              <a:rPr lang="sk-SK" sz="1200" kern="1200" baseline="0" dirty="0" smtClean="0">
                <a:solidFill>
                  <a:schemeClr val="tx1"/>
                </a:solidFill>
                <a:effectLst/>
                <a:latin typeface="+mn-lt"/>
                <a:ea typeface="+mn-ea"/>
                <a:cs typeface="+mn-cs"/>
              </a:rPr>
              <a:t> že do suda, v ktorom už je určité množstvo vody, priteká rovnomerne počas každej minúty isté množstvo vody. </a:t>
            </a:r>
            <a:r>
              <a:rPr lang="sk-SK" sz="1200" kern="1200" dirty="0" smtClean="0">
                <a:solidFill>
                  <a:schemeClr val="tx1"/>
                </a:solidFill>
                <a:effectLst/>
                <a:latin typeface="+mn-lt"/>
                <a:ea typeface="+mn-ea"/>
                <a:cs typeface="+mn-cs"/>
              </a:rPr>
              <a:t>Zobrazený graf opisuje</a:t>
            </a:r>
            <a:r>
              <a:rPr lang="sk-SK" sz="1200" kern="1200" baseline="0" dirty="0" smtClean="0">
                <a:solidFill>
                  <a:schemeClr val="tx1"/>
                </a:solidFill>
                <a:effectLst/>
                <a:latin typeface="+mn-lt"/>
                <a:ea typeface="+mn-ea"/>
                <a:cs typeface="+mn-cs"/>
              </a:rPr>
              <a:t> závislosť množstva vody v sude od času. Pomocou posúvačov pod grafom, možno meniť množstvo vody, ktoré rovnomerne pritečie v jednotlivých minútach do suda.</a:t>
            </a:r>
          </a:p>
          <a:p>
            <a:pPr marL="0" indent="0">
              <a:buFont typeface="Arial" panose="020B0604020202020204" pitchFamily="34" charset="0"/>
              <a:buNone/>
            </a:pPr>
            <a:r>
              <a:rPr lang="sk-SK" sz="1200" kern="1200" baseline="0" dirty="0" smtClean="0">
                <a:solidFill>
                  <a:schemeClr val="tx1"/>
                </a:solidFill>
                <a:effectLst/>
                <a:latin typeface="+mn-lt"/>
                <a:ea typeface="+mn-ea"/>
                <a:cs typeface="+mn-cs"/>
              </a:rPr>
              <a:t>Ako má pritekať voda do suda, aby závislosť množstva vody v sude od času bola lineárna?</a:t>
            </a:r>
          </a:p>
          <a:p>
            <a:pPr marL="0" indent="0">
              <a:buFont typeface="Arial" panose="020B0604020202020204" pitchFamily="34" charset="0"/>
              <a:buNone/>
            </a:pPr>
            <a:r>
              <a:rPr lang="sk-SK" sz="1200" kern="1200" baseline="0" dirty="0" smtClean="0">
                <a:solidFill>
                  <a:schemeClr val="tx1"/>
                </a:solidFill>
                <a:effectLst/>
                <a:latin typeface="+mn-lt"/>
                <a:ea typeface="+mn-ea"/>
                <a:cs typeface="+mn-cs"/>
              </a:rPr>
              <a:t>V druhom obrázku možno vidieť, že ak každú minútu pritečie do suda rovnomerne rovnaké množstvo vody, tak sa lomená čiara vyhladí do jednej úsečky.</a:t>
            </a:r>
          </a:p>
          <a:p>
            <a:pPr marL="0" indent="0">
              <a:buFont typeface="Arial" panose="020B0604020202020204" pitchFamily="34" charset="0"/>
              <a:buNone/>
            </a:pPr>
            <a:r>
              <a:rPr lang="sk-SK" sz="1200" kern="1200" baseline="0" dirty="0" smtClean="0">
                <a:solidFill>
                  <a:schemeClr val="tx1"/>
                </a:solidFill>
                <a:effectLst/>
                <a:latin typeface="+mn-lt"/>
                <a:ea typeface="+mn-ea"/>
                <a:cs typeface="+mn-cs"/>
              </a:rPr>
              <a:t>V načrtnutých pravouhlých trojuholníkoch čiarkované odvesny vyjadrujú rovnaké časové intervaly a červené odvesny rovnaké prírastky množstva vody. Vyznačené pravouhlé trojuholníky sú preto zhodné. Zhodné sú aj uhly, ktoré zvierajú jednotlivé úsečky s odvesnami rovnobežnými s osou x, všetky vyznačené úsečky ležia na jednej priamke.</a:t>
            </a:r>
          </a:p>
          <a:p>
            <a:pPr marL="0" indent="0">
              <a:buFont typeface="Arial" panose="020B0604020202020204" pitchFamily="34" charset="0"/>
              <a:buNone/>
            </a:pPr>
            <a:endParaRPr lang="sk-SK" sz="1200" kern="1200" baseline="0" dirty="0" smtClean="0">
              <a:solidFill>
                <a:schemeClr val="tx1"/>
              </a:solidFill>
              <a:effectLst/>
              <a:latin typeface="+mn-lt"/>
              <a:ea typeface="+mn-ea"/>
              <a:cs typeface="+mn-cs"/>
            </a:endParaRPr>
          </a:p>
          <a:p>
            <a:pPr marL="0" indent="0">
              <a:buFont typeface="Arial" panose="020B0604020202020204" pitchFamily="34" charset="0"/>
              <a:buNone/>
            </a:pPr>
            <a:r>
              <a:rPr lang="sk-SK" sz="1200" kern="1200" baseline="0" dirty="0" smtClean="0">
                <a:solidFill>
                  <a:schemeClr val="tx1"/>
                </a:solidFill>
                <a:effectLst/>
                <a:latin typeface="+mn-lt"/>
                <a:ea typeface="+mn-ea"/>
                <a:cs typeface="+mn-cs"/>
              </a:rPr>
              <a:t>Ak za každú minútu pritečie rovnaké množstvo vody, lomený čiara sa vyhladí do jednej úsečky. </a:t>
            </a:r>
            <a:endParaRPr lang="sk-SK" sz="1200" kern="1200" dirty="0" smtClean="0">
              <a:solidFill>
                <a:schemeClr val="tx1"/>
              </a:solidFill>
              <a:effectLst/>
              <a:latin typeface="+mn-lt"/>
              <a:ea typeface="+mn-ea"/>
              <a:cs typeface="+mn-cs"/>
            </a:endParaRPr>
          </a:p>
          <a:p>
            <a:pPr marL="0" indent="0">
              <a:buFont typeface="Arial" panose="020B0604020202020204" pitchFamily="34" charset="0"/>
              <a:buNone/>
            </a:pPr>
            <a:r>
              <a:rPr lang="sk-SK" sz="1200" kern="1200" dirty="0" smtClean="0">
                <a:solidFill>
                  <a:schemeClr val="tx1"/>
                </a:solidFill>
                <a:effectLst/>
                <a:latin typeface="+mn-lt"/>
                <a:ea typeface="+mn-ea"/>
                <a:cs typeface="+mn-cs"/>
              </a:rPr>
              <a:t>Čo je grafom lineárnej funkcie?</a:t>
            </a:r>
          </a:p>
          <a:p>
            <a:pPr marL="0" indent="0">
              <a:buFont typeface="Arial" panose="020B0604020202020204" pitchFamily="34" charset="0"/>
              <a:buNone/>
            </a:pPr>
            <a:r>
              <a:rPr lang="sk-SK" sz="1200" kern="1200" dirty="0" smtClean="0">
                <a:solidFill>
                  <a:schemeClr val="tx1"/>
                </a:solidFill>
                <a:effectLst/>
                <a:latin typeface="+mn-lt"/>
                <a:ea typeface="+mn-ea"/>
                <a:cs typeface="+mn-cs"/>
              </a:rPr>
              <a:t>Prečo je grafom lineárnej funkcie priamka?</a:t>
            </a:r>
          </a:p>
          <a:p>
            <a:pPr marL="0" indent="0">
              <a:buFont typeface="Arial" panose="020B0604020202020204" pitchFamily="34" charset="0"/>
              <a:buNone/>
            </a:pPr>
            <a:r>
              <a:rPr lang="sk-SK" sz="1200" kern="1200" dirty="0" smtClean="0">
                <a:solidFill>
                  <a:schemeClr val="tx1"/>
                </a:solidFill>
                <a:effectLst/>
                <a:latin typeface="+mn-lt"/>
                <a:ea typeface="+mn-ea"/>
                <a:cs typeface="+mn-cs"/>
              </a:rPr>
              <a:t>Pre lineárnu funkciu f(x+1)-f(x)=a</a:t>
            </a:r>
          </a:p>
          <a:p>
            <a:pPr marL="0" indent="0">
              <a:buFont typeface="Arial" panose="020B0604020202020204" pitchFamily="34" charset="0"/>
              <a:buNone/>
            </a:pPr>
            <a:r>
              <a:rPr lang="sk-SK" sz="1200" kern="1200" dirty="0" smtClean="0">
                <a:solidFill>
                  <a:schemeClr val="tx1"/>
                </a:solidFill>
                <a:effectLst/>
                <a:latin typeface="+mn-lt"/>
                <a:ea typeface="+mn-ea"/>
                <a:cs typeface="+mn-cs"/>
              </a:rPr>
              <a:t>Modelovanie, skúmanie, zdôvodnenie, že priamka</a:t>
            </a:r>
          </a:p>
          <a:p>
            <a:pPr marL="0" indent="0">
              <a:buFont typeface="Arial" panose="020B0604020202020204" pitchFamily="34" charset="0"/>
              <a:buNone/>
            </a:pPr>
            <a:r>
              <a:rPr lang="sk-SK" sz="1200" kern="1200" dirty="0" smtClean="0">
                <a:solidFill>
                  <a:schemeClr val="tx1"/>
                </a:solidFill>
                <a:effectLst/>
                <a:latin typeface="+mn-lt"/>
                <a:ea typeface="+mn-ea"/>
                <a:cs typeface="+mn-cs"/>
              </a:rPr>
              <a:t>Aj obrázok z </a:t>
            </a:r>
            <a:r>
              <a:rPr lang="sk-SK" sz="1200" kern="1200" dirty="0" err="1" smtClean="0">
                <a:solidFill>
                  <a:schemeClr val="tx1"/>
                </a:solidFill>
                <a:effectLst/>
                <a:latin typeface="+mn-lt"/>
                <a:ea typeface="+mn-ea"/>
                <a:cs typeface="+mn-cs"/>
              </a:rPr>
              <a:t>Geogebry</a:t>
            </a:r>
            <a:r>
              <a:rPr lang="sk-SK" sz="1200" kern="1200" dirty="0" smtClean="0">
                <a:solidFill>
                  <a:schemeClr val="tx1"/>
                </a:solidFill>
                <a:effectLst/>
                <a:latin typeface="+mn-lt"/>
                <a:ea typeface="+mn-ea"/>
                <a:cs typeface="+mn-cs"/>
              </a:rPr>
              <a:t> – napĺňanie</a:t>
            </a:r>
            <a:r>
              <a:rPr lang="sk-SK" sz="1200" kern="1200" baseline="0" dirty="0" smtClean="0">
                <a:solidFill>
                  <a:schemeClr val="tx1"/>
                </a:solidFill>
                <a:effectLst/>
                <a:latin typeface="+mn-lt"/>
                <a:ea typeface="+mn-ea"/>
                <a:cs typeface="+mn-cs"/>
              </a:rPr>
              <a:t> valca vodou</a:t>
            </a:r>
          </a:p>
          <a:p>
            <a:pPr marL="0" indent="0">
              <a:buFont typeface="Arial" panose="020B0604020202020204" pitchFamily="34" charset="0"/>
              <a:buNone/>
            </a:pPr>
            <a:r>
              <a:rPr lang="sk-SK" sz="1200" kern="1200" baseline="0" dirty="0" smtClean="0">
                <a:solidFill>
                  <a:schemeClr val="tx1"/>
                </a:solidFill>
                <a:effectLst/>
                <a:latin typeface="+mn-lt"/>
                <a:ea typeface="+mn-ea"/>
                <a:cs typeface="+mn-cs"/>
              </a:rPr>
              <a:t>Dynamická konštrukcia – modelovanie napĺňania</a:t>
            </a:r>
            <a:endParaRPr lang="sk-SK" sz="1200" kern="1200" dirty="0" smtClean="0">
              <a:solidFill>
                <a:schemeClr val="tx1"/>
              </a:solidFill>
              <a:effectLst/>
              <a:latin typeface="+mn-lt"/>
              <a:ea typeface="+mn-ea"/>
              <a:cs typeface="+mn-cs"/>
            </a:endParaRPr>
          </a:p>
        </p:txBody>
      </p:sp>
      <p:sp>
        <p:nvSpPr>
          <p:cNvPr id="4" name="Zástupný symbol čísla snímky 3"/>
          <p:cNvSpPr>
            <a:spLocks noGrp="1"/>
          </p:cNvSpPr>
          <p:nvPr>
            <p:ph type="sldNum" sz="quarter" idx="10"/>
          </p:nvPr>
        </p:nvSpPr>
        <p:spPr/>
        <p:txBody>
          <a:bodyPr/>
          <a:lstStyle/>
          <a:p>
            <a:fld id="{E2E7F83B-AB5F-4DC7-B9F1-4B44F958B0F6}" type="slidenum">
              <a:rPr lang="sk-SK" smtClean="0"/>
              <a:t>6</a:t>
            </a:fld>
            <a:endParaRPr lang="sk-SK"/>
          </a:p>
        </p:txBody>
      </p:sp>
    </p:spTree>
    <p:extLst>
      <p:ext uri="{BB962C8B-B14F-4D97-AF65-F5344CB8AC3E}">
        <p14:creationId xmlns:p14="http://schemas.microsoft.com/office/powerpoint/2010/main" val="124366575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obrazu snímky 1"/>
          <p:cNvSpPr>
            <a:spLocks noGrp="1" noRot="1" noChangeAspect="1"/>
          </p:cNvSpPr>
          <p:nvPr>
            <p:ph type="sldImg"/>
          </p:nvPr>
        </p:nvSpPr>
        <p:spPr/>
      </p:sp>
      <p:sp>
        <p:nvSpPr>
          <p:cNvPr id="3" name="Zástupný symbol poznámok 2"/>
          <p:cNvSpPr>
            <a:spLocks noGrp="1"/>
          </p:cNvSpPr>
          <p:nvPr>
            <p:ph type="body" idx="1"/>
          </p:nvPr>
        </p:nvSpPr>
        <p:spPr/>
        <p:txBody>
          <a:bodyPr/>
          <a:lstStyle/>
          <a:p>
            <a:pPr marL="0" indent="0">
              <a:buFont typeface="Arial" panose="020B0604020202020204" pitchFamily="34" charset="0"/>
              <a:buNone/>
            </a:pPr>
            <a:r>
              <a:rPr lang="sk-SK" sz="1200" kern="1200" dirty="0" smtClean="0">
                <a:solidFill>
                  <a:schemeClr val="tx1"/>
                </a:solidFill>
                <a:effectLst/>
                <a:latin typeface="+mn-lt"/>
                <a:ea typeface="+mn-ea"/>
                <a:cs typeface="+mn-cs"/>
              </a:rPr>
              <a:t>Jednu stranu štvorca zmenšíme o 5% a druhú stranu</a:t>
            </a:r>
            <a:r>
              <a:rPr lang="sk-SK" sz="1200" kern="1200" baseline="0" dirty="0" smtClean="0">
                <a:solidFill>
                  <a:schemeClr val="tx1"/>
                </a:solidFill>
                <a:effectLst/>
                <a:latin typeface="+mn-lt"/>
                <a:ea typeface="+mn-ea"/>
                <a:cs typeface="+mn-cs"/>
              </a:rPr>
              <a:t> zväčšíme o 5%. Aký bude obsah obdĺžnika v porovnaní s obsahom štvorca?</a:t>
            </a:r>
          </a:p>
          <a:p>
            <a:pPr marL="0" indent="0">
              <a:buFont typeface="Arial" panose="020B0604020202020204" pitchFamily="34" charset="0"/>
              <a:buNone/>
            </a:pPr>
            <a:r>
              <a:rPr lang="sk-SK" sz="1200" kern="1200" baseline="0" dirty="0" smtClean="0">
                <a:solidFill>
                  <a:schemeClr val="tx1"/>
                </a:solidFill>
                <a:effectLst/>
                <a:latin typeface="+mn-lt"/>
                <a:ea typeface="+mn-ea"/>
                <a:cs typeface="+mn-cs"/>
              </a:rPr>
              <a:t>Šikovnejší žiaci vypočítajú obsah obdĺžnika (a – 0,05a).(a + 0.05a)</a:t>
            </a:r>
          </a:p>
          <a:p>
            <a:pPr marL="0" indent="0">
              <a:buFont typeface="Arial" panose="020B0604020202020204" pitchFamily="34" charset="0"/>
              <a:buNone/>
            </a:pPr>
            <a:r>
              <a:rPr lang="sk-SK" sz="1200" kern="1200" baseline="0" dirty="0" smtClean="0">
                <a:solidFill>
                  <a:schemeClr val="tx1"/>
                </a:solidFill>
                <a:effectLst/>
                <a:latin typeface="+mn-lt"/>
                <a:ea typeface="+mn-ea"/>
                <a:cs typeface="+mn-cs"/>
              </a:rPr>
              <a:t>Prípadná chyba žiakov, môže zvýšiť motiváciu hlbšie preskúmať túto závislosť.</a:t>
            </a:r>
          </a:p>
          <a:p>
            <a:pPr marL="0" indent="0">
              <a:buFont typeface="Arial" panose="020B0604020202020204" pitchFamily="34" charset="0"/>
              <a:buNone/>
            </a:pPr>
            <a:r>
              <a:rPr lang="sk-SK" sz="1200" kern="1200" baseline="0" dirty="0" smtClean="0">
                <a:solidFill>
                  <a:schemeClr val="tx1"/>
                </a:solidFill>
                <a:effectLst/>
                <a:latin typeface="+mn-lt"/>
                <a:ea typeface="+mn-ea"/>
                <a:cs typeface="+mn-cs"/>
              </a:rPr>
              <a:t>Obdĺžnik bude mať rovnaký obvod. Majú obdĺžniky s rovnakým obvodom rovnaký obsah? Obvod 24 cm.</a:t>
            </a:r>
          </a:p>
          <a:p>
            <a:pPr marL="0" indent="0">
              <a:buFont typeface="Arial" panose="020B0604020202020204" pitchFamily="34" charset="0"/>
              <a:buNone/>
            </a:pPr>
            <a:r>
              <a:rPr lang="sk-SK" sz="1200" kern="1200" baseline="0" dirty="0" smtClean="0">
                <a:solidFill>
                  <a:schemeClr val="tx1"/>
                </a:solidFill>
                <a:effectLst/>
                <a:latin typeface="+mn-lt"/>
                <a:ea typeface="+mn-ea"/>
                <a:cs typeface="+mn-cs"/>
              </a:rPr>
              <a:t>Vzťah medzi obvodom a obsahom obdĺžnika.</a:t>
            </a:r>
          </a:p>
          <a:p>
            <a:pPr marL="0" indent="0">
              <a:buFont typeface="Arial" panose="020B0604020202020204" pitchFamily="34" charset="0"/>
              <a:buNone/>
            </a:pPr>
            <a:r>
              <a:rPr lang="sk-SK" sz="1200" kern="1200" baseline="0" dirty="0" smtClean="0">
                <a:solidFill>
                  <a:schemeClr val="tx1"/>
                </a:solidFill>
                <a:effectLst/>
                <a:latin typeface="+mn-lt"/>
                <a:ea typeface="+mn-ea"/>
                <a:cs typeface="+mn-cs"/>
              </a:rPr>
              <a:t>Pravouholník s konštantným obvodom, kedy má najväčší obsah?</a:t>
            </a:r>
          </a:p>
          <a:p>
            <a:pPr marL="0" indent="0">
              <a:buFont typeface="Arial" panose="020B0604020202020204" pitchFamily="34" charset="0"/>
              <a:buNone/>
            </a:pPr>
            <a:r>
              <a:rPr lang="sk-SK" sz="1200" kern="1200" baseline="0" dirty="0" smtClean="0">
                <a:solidFill>
                  <a:schemeClr val="tx1"/>
                </a:solidFill>
                <a:effectLst/>
                <a:latin typeface="+mn-lt"/>
                <a:ea typeface="+mn-ea"/>
                <a:cs typeface="+mn-cs"/>
              </a:rPr>
              <a:t>Metodika ku kvadratickej závislosti medzi veličinami.</a:t>
            </a:r>
            <a:endParaRPr lang="sk-SK" sz="1200" kern="1200" dirty="0" smtClean="0">
              <a:solidFill>
                <a:schemeClr val="tx1"/>
              </a:solidFill>
              <a:effectLst/>
              <a:latin typeface="+mn-lt"/>
              <a:ea typeface="+mn-ea"/>
              <a:cs typeface="+mn-cs"/>
            </a:endParaRPr>
          </a:p>
        </p:txBody>
      </p:sp>
      <p:sp>
        <p:nvSpPr>
          <p:cNvPr id="4" name="Zástupný symbol čísla snímky 3"/>
          <p:cNvSpPr>
            <a:spLocks noGrp="1"/>
          </p:cNvSpPr>
          <p:nvPr>
            <p:ph type="sldNum" sz="quarter" idx="10"/>
          </p:nvPr>
        </p:nvSpPr>
        <p:spPr/>
        <p:txBody>
          <a:bodyPr/>
          <a:lstStyle/>
          <a:p>
            <a:fld id="{E2E7F83B-AB5F-4DC7-B9F1-4B44F958B0F6}" type="slidenum">
              <a:rPr lang="sk-SK" smtClean="0"/>
              <a:t>7</a:t>
            </a:fld>
            <a:endParaRPr lang="sk-SK"/>
          </a:p>
        </p:txBody>
      </p:sp>
    </p:spTree>
    <p:extLst>
      <p:ext uri="{BB962C8B-B14F-4D97-AF65-F5344CB8AC3E}">
        <p14:creationId xmlns:p14="http://schemas.microsoft.com/office/powerpoint/2010/main" val="340075647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obrazu snímky 1"/>
          <p:cNvSpPr>
            <a:spLocks noGrp="1" noRot="1" noChangeAspect="1"/>
          </p:cNvSpPr>
          <p:nvPr>
            <p:ph type="sldImg"/>
          </p:nvPr>
        </p:nvSpPr>
        <p:spPr/>
      </p:sp>
      <p:sp>
        <p:nvSpPr>
          <p:cNvPr id="3" name="Zástupný symbol poznámok 2"/>
          <p:cNvSpPr>
            <a:spLocks noGrp="1"/>
          </p:cNvSpPr>
          <p:nvPr>
            <p:ph type="body" idx="1"/>
          </p:nvPr>
        </p:nvSpPr>
        <p:spPr/>
        <p:txBody>
          <a:bodyPr/>
          <a:lstStyle/>
          <a:p>
            <a:pPr marL="0" indent="0">
              <a:buFont typeface="Arial" panose="020B0604020202020204" pitchFamily="34" charset="0"/>
              <a:buNone/>
            </a:pPr>
            <a:r>
              <a:rPr lang="sk-SK" sz="1200" kern="1200" dirty="0" smtClean="0">
                <a:solidFill>
                  <a:schemeClr val="tx1"/>
                </a:solidFill>
                <a:effectLst/>
                <a:latin typeface="+mn-lt"/>
                <a:ea typeface="+mn-ea"/>
                <a:cs typeface="+mn-cs"/>
              </a:rPr>
              <a:t>Ako som spomenul v úvode,</a:t>
            </a:r>
            <a:r>
              <a:rPr lang="sk-SK" sz="1200" kern="1200" baseline="0" dirty="0" smtClean="0">
                <a:solidFill>
                  <a:schemeClr val="tx1"/>
                </a:solidFill>
                <a:effectLst/>
                <a:latin typeface="+mn-lt"/>
                <a:ea typeface="+mn-ea"/>
                <a:cs typeface="+mn-cs"/>
              </a:rPr>
              <a:t> inovatívne metodiky sú v súčasnosti overované vo vyučovaní matematiky. Vybral som niekoľko metodík pre SŠ, ktoré zatiaľ neboli overené alebo boli overené len jedným učiteľom. Sú tam metodiky z geometrie, ale aj z iných oblastí matematiky.</a:t>
            </a:r>
          </a:p>
          <a:p>
            <a:pPr marL="0" indent="0">
              <a:buFont typeface="Arial" panose="020B0604020202020204" pitchFamily="34" charset="0"/>
              <a:buNone/>
            </a:pPr>
            <a:r>
              <a:rPr lang="sk-SK" sz="1200" kern="1200" baseline="0" dirty="0" smtClean="0">
                <a:solidFill>
                  <a:schemeClr val="tx1"/>
                </a:solidFill>
                <a:effectLst/>
                <a:latin typeface="+mn-lt"/>
                <a:ea typeface="+mn-ea"/>
                <a:cs typeface="+mn-cs"/>
              </a:rPr>
              <a:t>Rád by som Vás poprosil, aby ste pôsobili na učiteľov, aby sa aktívne zapojili do overovania metodík. Aby do hodnotiacich formulárov neuvádzali len všeobecné vyjadrenia, ale aby opísali konkrétne skúsenosti z výučby, uviedli pripomienky a prípadne aj návrhy na doplnenia a vylepšenia metodík. </a:t>
            </a:r>
          </a:p>
          <a:p>
            <a:pPr marL="0" indent="0">
              <a:buFont typeface="Arial" panose="020B0604020202020204" pitchFamily="34" charset="0"/>
              <a:buNone/>
            </a:pPr>
            <a:endParaRPr lang="sk-SK" sz="1200" kern="1200" baseline="0" dirty="0" smtClean="0">
              <a:solidFill>
                <a:schemeClr val="tx1"/>
              </a:solidFill>
              <a:effectLst/>
              <a:latin typeface="+mn-lt"/>
              <a:ea typeface="+mn-ea"/>
              <a:cs typeface="+mn-cs"/>
            </a:endParaRPr>
          </a:p>
        </p:txBody>
      </p:sp>
      <p:sp>
        <p:nvSpPr>
          <p:cNvPr id="4" name="Zástupný symbol čísla snímky 3"/>
          <p:cNvSpPr>
            <a:spLocks noGrp="1"/>
          </p:cNvSpPr>
          <p:nvPr>
            <p:ph type="sldNum" sz="quarter" idx="10"/>
          </p:nvPr>
        </p:nvSpPr>
        <p:spPr/>
        <p:txBody>
          <a:bodyPr/>
          <a:lstStyle/>
          <a:p>
            <a:fld id="{E2E7F83B-AB5F-4DC7-B9F1-4B44F958B0F6}" type="slidenum">
              <a:rPr lang="sk-SK" smtClean="0"/>
              <a:t>8</a:t>
            </a:fld>
            <a:endParaRPr lang="sk-SK"/>
          </a:p>
        </p:txBody>
      </p:sp>
    </p:spTree>
    <p:extLst>
      <p:ext uri="{BB962C8B-B14F-4D97-AF65-F5344CB8AC3E}">
        <p14:creationId xmlns:p14="http://schemas.microsoft.com/office/powerpoint/2010/main" val="130339496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obrazu snímky 1"/>
          <p:cNvSpPr>
            <a:spLocks noGrp="1" noRot="1" noChangeAspect="1"/>
          </p:cNvSpPr>
          <p:nvPr>
            <p:ph type="sldImg"/>
          </p:nvPr>
        </p:nvSpPr>
        <p:spPr/>
      </p:sp>
      <p:sp>
        <p:nvSpPr>
          <p:cNvPr id="3" name="Zástupný symbol poznámok 2"/>
          <p:cNvSpPr>
            <a:spLocks noGrp="1"/>
          </p:cNvSpPr>
          <p:nvPr>
            <p:ph type="body" idx="1"/>
          </p:nvPr>
        </p:nvSpPr>
        <p:spPr/>
        <p:txBody>
          <a:bodyPr/>
          <a:lstStyle/>
          <a:p>
            <a:pPr marL="0" indent="0">
              <a:buFont typeface="Arial" panose="020B0604020202020204" pitchFamily="34" charset="0"/>
              <a:buNone/>
            </a:pPr>
            <a:r>
              <a:rPr lang="sk-SK" dirty="0" smtClean="0"/>
              <a:t>Na snímke je zobrazený zoznam informačných</a:t>
            </a:r>
            <a:r>
              <a:rPr lang="sk-SK" baseline="0" dirty="0" smtClean="0"/>
              <a:t> zdrojov využitých v prezentácii.</a:t>
            </a:r>
            <a:endParaRPr lang="sk-SK" dirty="0"/>
          </a:p>
        </p:txBody>
      </p:sp>
      <p:sp>
        <p:nvSpPr>
          <p:cNvPr id="4" name="Zástupný symbol čísla snímky 3"/>
          <p:cNvSpPr>
            <a:spLocks noGrp="1"/>
          </p:cNvSpPr>
          <p:nvPr>
            <p:ph type="sldNum" sz="quarter" idx="10"/>
          </p:nvPr>
        </p:nvSpPr>
        <p:spPr/>
        <p:txBody>
          <a:bodyPr/>
          <a:lstStyle/>
          <a:p>
            <a:fld id="{E2E7F83B-AB5F-4DC7-B9F1-4B44F958B0F6}" type="slidenum">
              <a:rPr lang="sk-SK" smtClean="0"/>
              <a:t>9</a:t>
            </a:fld>
            <a:endParaRPr lang="sk-SK"/>
          </a:p>
        </p:txBody>
      </p:sp>
    </p:spTree>
    <p:extLst>
      <p:ext uri="{BB962C8B-B14F-4D97-AF65-F5344CB8AC3E}">
        <p14:creationId xmlns:p14="http://schemas.microsoft.com/office/powerpoint/2010/main" val="136312812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Úvodná snímka">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a:prstGeom prst="rect">
            <a:avLst/>
          </a:prstGeom>
        </p:spPr>
        <p:txBody>
          <a:bodyPr anchor="b"/>
          <a:lstStyle>
            <a:lvl1pPr algn="ctr">
              <a:defRPr sz="6000"/>
            </a:lvl1pPr>
          </a:lstStyle>
          <a:p>
            <a:r>
              <a:rPr lang="sk-SK" smtClean="0"/>
              <a:t>Upravte štýly predlohy textu</a:t>
            </a:r>
            <a:endParaRPr lang="en-US" dirty="0"/>
          </a:p>
        </p:txBody>
      </p:sp>
      <p:sp>
        <p:nvSpPr>
          <p:cNvPr id="3" name="Subtitle 2"/>
          <p:cNvSpPr>
            <a:spLocks noGrp="1"/>
          </p:cNvSpPr>
          <p:nvPr>
            <p:ph type="subTitle" idx="1"/>
          </p:nvPr>
        </p:nvSpPr>
        <p:spPr>
          <a:xfrm>
            <a:off x="1143000" y="3602038"/>
            <a:ext cx="6858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k-SK" smtClean="0"/>
              <a:t>Kliknutím upravte štýl predlohy podnadpisov</a:t>
            </a:r>
            <a:endParaRPr lang="en-US" dirty="0"/>
          </a:p>
        </p:txBody>
      </p:sp>
      <p:sp>
        <p:nvSpPr>
          <p:cNvPr id="4" name="Date Placeholder 3"/>
          <p:cNvSpPr>
            <a:spLocks noGrp="1"/>
          </p:cNvSpPr>
          <p:nvPr>
            <p:ph type="dt" sz="half" idx="10"/>
          </p:nvPr>
        </p:nvSpPr>
        <p:spPr>
          <a:xfrm>
            <a:off x="628650" y="6356351"/>
            <a:ext cx="2057400" cy="365125"/>
          </a:xfrm>
          <a:prstGeom prst="rect">
            <a:avLst/>
          </a:prstGeom>
        </p:spPr>
        <p:txBody>
          <a:bodyPr/>
          <a:lstStyle/>
          <a:p>
            <a:fld id="{F1944750-BE3E-4944-A737-3924012E56EA}" type="datetimeFigureOut">
              <a:rPr lang="sk-SK" smtClean="0"/>
              <a:t>14.2.2019</a:t>
            </a:fld>
            <a:endParaRPr lang="sk-SK"/>
          </a:p>
        </p:txBody>
      </p:sp>
      <p:sp>
        <p:nvSpPr>
          <p:cNvPr id="5" name="Footer Placeholder 4"/>
          <p:cNvSpPr>
            <a:spLocks noGrp="1"/>
          </p:cNvSpPr>
          <p:nvPr>
            <p:ph type="ftr" sz="quarter" idx="11"/>
          </p:nvPr>
        </p:nvSpPr>
        <p:spPr>
          <a:xfrm>
            <a:off x="3028950" y="6356351"/>
            <a:ext cx="3086100" cy="365125"/>
          </a:xfrm>
          <a:prstGeom prst="rect">
            <a:avLst/>
          </a:prstGeom>
        </p:spPr>
        <p:txBody>
          <a:bodyPr/>
          <a:lstStyle/>
          <a:p>
            <a:endParaRPr lang="sk-SK"/>
          </a:p>
        </p:txBody>
      </p:sp>
      <p:sp>
        <p:nvSpPr>
          <p:cNvPr id="6" name="Slide Number Placeholder 5"/>
          <p:cNvSpPr>
            <a:spLocks noGrp="1"/>
          </p:cNvSpPr>
          <p:nvPr>
            <p:ph type="sldNum" sz="quarter" idx="12"/>
          </p:nvPr>
        </p:nvSpPr>
        <p:spPr>
          <a:xfrm>
            <a:off x="6457950" y="6356351"/>
            <a:ext cx="2057400" cy="365125"/>
          </a:xfrm>
          <a:prstGeom prst="rect">
            <a:avLst/>
          </a:prstGeom>
        </p:spPr>
        <p:txBody>
          <a:bodyPr/>
          <a:lstStyle/>
          <a:p>
            <a:fld id="{121FE153-6752-4103-8765-3A16EB28ECD3}" type="slidenum">
              <a:rPr lang="sk-SK" smtClean="0"/>
              <a:t>‹#›</a:t>
            </a:fld>
            <a:endParaRPr lang="sk-SK"/>
          </a:p>
        </p:txBody>
      </p:sp>
    </p:spTree>
    <p:extLst>
      <p:ext uri="{BB962C8B-B14F-4D97-AF65-F5344CB8AC3E}">
        <p14:creationId xmlns:p14="http://schemas.microsoft.com/office/powerpoint/2010/main" val="131694404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Nadpis a zvislý text">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6"/>
            <a:ext cx="7886700" cy="1325563"/>
          </a:xfrm>
          <a:prstGeom prst="rect">
            <a:avLst/>
          </a:prstGeom>
        </p:spPr>
        <p:txBody>
          <a:bodyPr/>
          <a:lstStyle/>
          <a:p>
            <a:r>
              <a:rPr lang="sk-SK" smtClean="0"/>
              <a:t>Upravte štýly predlohy textu</a:t>
            </a:r>
            <a:endParaRPr lang="en-US" dirty="0"/>
          </a:p>
        </p:txBody>
      </p:sp>
      <p:sp>
        <p:nvSpPr>
          <p:cNvPr id="3" name="Vertical Text Placeholder 2"/>
          <p:cNvSpPr>
            <a:spLocks noGrp="1"/>
          </p:cNvSpPr>
          <p:nvPr>
            <p:ph type="body" orient="vert" idx="1"/>
          </p:nvPr>
        </p:nvSpPr>
        <p:spPr>
          <a:xfrm>
            <a:off x="628650" y="1825625"/>
            <a:ext cx="7886700" cy="4351338"/>
          </a:xfrm>
          <a:prstGeom prst="rect">
            <a:avLst/>
          </a:prstGeom>
        </p:spPr>
        <p:txBody>
          <a:bodyPr vert="eaVert"/>
          <a:lstStyle/>
          <a:p>
            <a:pPr lvl="0"/>
            <a:r>
              <a:rPr lang="sk-SK" smtClean="0"/>
              <a:t>Upraviť štýly predlohy textu</a:t>
            </a:r>
          </a:p>
          <a:p>
            <a:pPr lvl="1"/>
            <a:r>
              <a:rPr lang="sk-SK" smtClean="0"/>
              <a:t>Druhá úroveň</a:t>
            </a:r>
          </a:p>
          <a:p>
            <a:pPr lvl="2"/>
            <a:r>
              <a:rPr lang="sk-SK" smtClean="0"/>
              <a:t>Tretia úroveň</a:t>
            </a:r>
          </a:p>
          <a:p>
            <a:pPr lvl="3"/>
            <a:r>
              <a:rPr lang="sk-SK" smtClean="0"/>
              <a:t>Štvrtá úroveň</a:t>
            </a:r>
          </a:p>
          <a:p>
            <a:pPr lvl="4"/>
            <a:r>
              <a:rPr lang="sk-SK" smtClean="0"/>
              <a:t>Piata úroveň</a:t>
            </a:r>
            <a:endParaRPr lang="en-US" dirty="0"/>
          </a:p>
        </p:txBody>
      </p:sp>
      <p:sp>
        <p:nvSpPr>
          <p:cNvPr id="4" name="Date Placeholder 3"/>
          <p:cNvSpPr>
            <a:spLocks noGrp="1"/>
          </p:cNvSpPr>
          <p:nvPr>
            <p:ph type="dt" sz="half" idx="10"/>
          </p:nvPr>
        </p:nvSpPr>
        <p:spPr>
          <a:xfrm>
            <a:off x="628650" y="6356351"/>
            <a:ext cx="2057400" cy="365125"/>
          </a:xfrm>
          <a:prstGeom prst="rect">
            <a:avLst/>
          </a:prstGeom>
        </p:spPr>
        <p:txBody>
          <a:bodyPr/>
          <a:lstStyle/>
          <a:p>
            <a:fld id="{F1944750-BE3E-4944-A737-3924012E56EA}" type="datetimeFigureOut">
              <a:rPr lang="sk-SK" smtClean="0"/>
              <a:t>14.2.2019</a:t>
            </a:fld>
            <a:endParaRPr lang="sk-SK"/>
          </a:p>
        </p:txBody>
      </p:sp>
      <p:sp>
        <p:nvSpPr>
          <p:cNvPr id="5" name="Footer Placeholder 4"/>
          <p:cNvSpPr>
            <a:spLocks noGrp="1"/>
          </p:cNvSpPr>
          <p:nvPr>
            <p:ph type="ftr" sz="quarter" idx="11"/>
          </p:nvPr>
        </p:nvSpPr>
        <p:spPr>
          <a:xfrm>
            <a:off x="3028950" y="6356351"/>
            <a:ext cx="3086100" cy="365125"/>
          </a:xfrm>
          <a:prstGeom prst="rect">
            <a:avLst/>
          </a:prstGeom>
        </p:spPr>
        <p:txBody>
          <a:bodyPr/>
          <a:lstStyle/>
          <a:p>
            <a:endParaRPr lang="sk-SK"/>
          </a:p>
        </p:txBody>
      </p:sp>
      <p:sp>
        <p:nvSpPr>
          <p:cNvPr id="6" name="Slide Number Placeholder 5"/>
          <p:cNvSpPr>
            <a:spLocks noGrp="1"/>
          </p:cNvSpPr>
          <p:nvPr>
            <p:ph type="sldNum" sz="quarter" idx="12"/>
          </p:nvPr>
        </p:nvSpPr>
        <p:spPr>
          <a:xfrm>
            <a:off x="6457950" y="6356351"/>
            <a:ext cx="2057400" cy="365125"/>
          </a:xfrm>
          <a:prstGeom prst="rect">
            <a:avLst/>
          </a:prstGeom>
        </p:spPr>
        <p:txBody>
          <a:bodyPr/>
          <a:lstStyle/>
          <a:p>
            <a:fld id="{121FE153-6752-4103-8765-3A16EB28ECD3}" type="slidenum">
              <a:rPr lang="sk-SK" smtClean="0"/>
              <a:t>‹#›</a:t>
            </a:fld>
            <a:endParaRPr lang="sk-SK"/>
          </a:p>
        </p:txBody>
      </p:sp>
    </p:spTree>
    <p:extLst>
      <p:ext uri="{BB962C8B-B14F-4D97-AF65-F5344CB8AC3E}">
        <p14:creationId xmlns:p14="http://schemas.microsoft.com/office/powerpoint/2010/main" val="418273471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Zvislý nadpis a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a:prstGeom prst="rect">
            <a:avLst/>
          </a:prstGeom>
        </p:spPr>
        <p:txBody>
          <a:bodyPr vert="eaVert"/>
          <a:lstStyle/>
          <a:p>
            <a:r>
              <a:rPr lang="sk-SK" smtClean="0"/>
              <a:t>Upravte štýly predlohy textu</a:t>
            </a:r>
            <a:endParaRPr lang="en-US" dirty="0"/>
          </a:p>
        </p:txBody>
      </p:sp>
      <p:sp>
        <p:nvSpPr>
          <p:cNvPr id="3" name="Vertical Text Placeholder 2"/>
          <p:cNvSpPr>
            <a:spLocks noGrp="1"/>
          </p:cNvSpPr>
          <p:nvPr>
            <p:ph type="body" orient="vert" idx="1"/>
          </p:nvPr>
        </p:nvSpPr>
        <p:spPr>
          <a:xfrm>
            <a:off x="628650" y="365125"/>
            <a:ext cx="5800725" cy="5811838"/>
          </a:xfrm>
          <a:prstGeom prst="rect">
            <a:avLst/>
          </a:prstGeom>
        </p:spPr>
        <p:txBody>
          <a:bodyPr vert="eaVert"/>
          <a:lstStyle/>
          <a:p>
            <a:pPr lvl="0"/>
            <a:r>
              <a:rPr lang="sk-SK" smtClean="0"/>
              <a:t>Upraviť štýly predlohy textu</a:t>
            </a:r>
          </a:p>
          <a:p>
            <a:pPr lvl="1"/>
            <a:r>
              <a:rPr lang="sk-SK" smtClean="0"/>
              <a:t>Druhá úroveň</a:t>
            </a:r>
          </a:p>
          <a:p>
            <a:pPr lvl="2"/>
            <a:r>
              <a:rPr lang="sk-SK" smtClean="0"/>
              <a:t>Tretia úroveň</a:t>
            </a:r>
          </a:p>
          <a:p>
            <a:pPr lvl="3"/>
            <a:r>
              <a:rPr lang="sk-SK" smtClean="0"/>
              <a:t>Štvrtá úroveň</a:t>
            </a:r>
          </a:p>
          <a:p>
            <a:pPr lvl="4"/>
            <a:r>
              <a:rPr lang="sk-SK" smtClean="0"/>
              <a:t>Piata úroveň</a:t>
            </a:r>
            <a:endParaRPr lang="en-US" dirty="0"/>
          </a:p>
        </p:txBody>
      </p:sp>
      <p:sp>
        <p:nvSpPr>
          <p:cNvPr id="4" name="Date Placeholder 3"/>
          <p:cNvSpPr>
            <a:spLocks noGrp="1"/>
          </p:cNvSpPr>
          <p:nvPr>
            <p:ph type="dt" sz="half" idx="10"/>
          </p:nvPr>
        </p:nvSpPr>
        <p:spPr>
          <a:xfrm>
            <a:off x="628650" y="6356351"/>
            <a:ext cx="2057400" cy="365125"/>
          </a:xfrm>
          <a:prstGeom prst="rect">
            <a:avLst/>
          </a:prstGeom>
        </p:spPr>
        <p:txBody>
          <a:bodyPr/>
          <a:lstStyle/>
          <a:p>
            <a:fld id="{F1944750-BE3E-4944-A737-3924012E56EA}" type="datetimeFigureOut">
              <a:rPr lang="sk-SK" smtClean="0"/>
              <a:t>14.2.2019</a:t>
            </a:fld>
            <a:endParaRPr lang="sk-SK"/>
          </a:p>
        </p:txBody>
      </p:sp>
      <p:sp>
        <p:nvSpPr>
          <p:cNvPr id="5" name="Footer Placeholder 4"/>
          <p:cNvSpPr>
            <a:spLocks noGrp="1"/>
          </p:cNvSpPr>
          <p:nvPr>
            <p:ph type="ftr" sz="quarter" idx="11"/>
          </p:nvPr>
        </p:nvSpPr>
        <p:spPr>
          <a:xfrm>
            <a:off x="3028950" y="6356351"/>
            <a:ext cx="3086100" cy="365125"/>
          </a:xfrm>
          <a:prstGeom prst="rect">
            <a:avLst/>
          </a:prstGeom>
        </p:spPr>
        <p:txBody>
          <a:bodyPr/>
          <a:lstStyle/>
          <a:p>
            <a:endParaRPr lang="sk-SK"/>
          </a:p>
        </p:txBody>
      </p:sp>
      <p:sp>
        <p:nvSpPr>
          <p:cNvPr id="6" name="Slide Number Placeholder 5"/>
          <p:cNvSpPr>
            <a:spLocks noGrp="1"/>
          </p:cNvSpPr>
          <p:nvPr>
            <p:ph type="sldNum" sz="quarter" idx="12"/>
          </p:nvPr>
        </p:nvSpPr>
        <p:spPr>
          <a:xfrm>
            <a:off x="6457950" y="6356351"/>
            <a:ext cx="2057400" cy="365125"/>
          </a:xfrm>
          <a:prstGeom prst="rect">
            <a:avLst/>
          </a:prstGeom>
        </p:spPr>
        <p:txBody>
          <a:bodyPr/>
          <a:lstStyle/>
          <a:p>
            <a:fld id="{121FE153-6752-4103-8765-3A16EB28ECD3}" type="slidenum">
              <a:rPr lang="sk-SK" smtClean="0"/>
              <a:t>‹#›</a:t>
            </a:fld>
            <a:endParaRPr lang="sk-SK"/>
          </a:p>
        </p:txBody>
      </p:sp>
    </p:spTree>
    <p:extLst>
      <p:ext uri="{BB962C8B-B14F-4D97-AF65-F5344CB8AC3E}">
        <p14:creationId xmlns:p14="http://schemas.microsoft.com/office/powerpoint/2010/main" val="331888432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6"/>
            <a:ext cx="7886700" cy="1325563"/>
          </a:xfrm>
          <a:prstGeom prst="rect">
            <a:avLst/>
          </a:prstGeom>
        </p:spPr>
        <p:txBody>
          <a:bodyPr/>
          <a:lstStyle/>
          <a:p>
            <a:r>
              <a:rPr lang="sk-SK" smtClean="0"/>
              <a:t>Upravte štýly predlohy textu</a:t>
            </a:r>
            <a:endParaRPr lang="en-US" dirty="0"/>
          </a:p>
        </p:txBody>
      </p:sp>
      <p:sp>
        <p:nvSpPr>
          <p:cNvPr id="3" name="Content Placeholder 2"/>
          <p:cNvSpPr>
            <a:spLocks noGrp="1"/>
          </p:cNvSpPr>
          <p:nvPr>
            <p:ph idx="1"/>
          </p:nvPr>
        </p:nvSpPr>
        <p:spPr>
          <a:xfrm>
            <a:off x="628650" y="1825625"/>
            <a:ext cx="7886700" cy="4351338"/>
          </a:xfrm>
          <a:prstGeom prst="rect">
            <a:avLst/>
          </a:prstGeom>
        </p:spPr>
        <p:txBody>
          <a:bodyPr/>
          <a:lstStyle/>
          <a:p>
            <a:pPr lvl="0"/>
            <a:r>
              <a:rPr lang="sk-SK" smtClean="0"/>
              <a:t>Upraviť štýly predlohy textu</a:t>
            </a:r>
          </a:p>
          <a:p>
            <a:pPr lvl="1"/>
            <a:r>
              <a:rPr lang="sk-SK" smtClean="0"/>
              <a:t>Druhá úroveň</a:t>
            </a:r>
          </a:p>
          <a:p>
            <a:pPr lvl="2"/>
            <a:r>
              <a:rPr lang="sk-SK" smtClean="0"/>
              <a:t>Tretia úroveň</a:t>
            </a:r>
          </a:p>
          <a:p>
            <a:pPr lvl="3"/>
            <a:r>
              <a:rPr lang="sk-SK" smtClean="0"/>
              <a:t>Štvrtá úroveň</a:t>
            </a:r>
          </a:p>
          <a:p>
            <a:pPr lvl="4"/>
            <a:r>
              <a:rPr lang="sk-SK" smtClean="0"/>
              <a:t>Piata úroveň</a:t>
            </a:r>
            <a:endParaRPr lang="en-US" dirty="0"/>
          </a:p>
        </p:txBody>
      </p:sp>
      <p:sp>
        <p:nvSpPr>
          <p:cNvPr id="4" name="Date Placeholder 3"/>
          <p:cNvSpPr>
            <a:spLocks noGrp="1"/>
          </p:cNvSpPr>
          <p:nvPr>
            <p:ph type="dt" sz="half" idx="10"/>
          </p:nvPr>
        </p:nvSpPr>
        <p:spPr>
          <a:xfrm>
            <a:off x="628650" y="6356351"/>
            <a:ext cx="2057400" cy="365125"/>
          </a:xfrm>
          <a:prstGeom prst="rect">
            <a:avLst/>
          </a:prstGeom>
        </p:spPr>
        <p:txBody>
          <a:bodyPr/>
          <a:lstStyle/>
          <a:p>
            <a:fld id="{F1944750-BE3E-4944-A737-3924012E56EA}" type="datetimeFigureOut">
              <a:rPr lang="sk-SK" smtClean="0"/>
              <a:t>14.2.2019</a:t>
            </a:fld>
            <a:endParaRPr lang="sk-SK"/>
          </a:p>
        </p:txBody>
      </p:sp>
      <p:sp>
        <p:nvSpPr>
          <p:cNvPr id="5" name="Footer Placeholder 4"/>
          <p:cNvSpPr>
            <a:spLocks noGrp="1"/>
          </p:cNvSpPr>
          <p:nvPr>
            <p:ph type="ftr" sz="quarter" idx="11"/>
          </p:nvPr>
        </p:nvSpPr>
        <p:spPr>
          <a:xfrm>
            <a:off x="3028950" y="6356351"/>
            <a:ext cx="3086100" cy="365125"/>
          </a:xfrm>
          <a:prstGeom prst="rect">
            <a:avLst/>
          </a:prstGeom>
        </p:spPr>
        <p:txBody>
          <a:bodyPr/>
          <a:lstStyle/>
          <a:p>
            <a:endParaRPr lang="sk-SK"/>
          </a:p>
        </p:txBody>
      </p:sp>
      <p:sp>
        <p:nvSpPr>
          <p:cNvPr id="6" name="Slide Number Placeholder 5"/>
          <p:cNvSpPr>
            <a:spLocks noGrp="1"/>
          </p:cNvSpPr>
          <p:nvPr>
            <p:ph type="sldNum" sz="quarter" idx="12"/>
          </p:nvPr>
        </p:nvSpPr>
        <p:spPr>
          <a:xfrm>
            <a:off x="6457950" y="6356351"/>
            <a:ext cx="2057400" cy="365125"/>
          </a:xfrm>
          <a:prstGeom prst="rect">
            <a:avLst/>
          </a:prstGeom>
        </p:spPr>
        <p:txBody>
          <a:bodyPr/>
          <a:lstStyle/>
          <a:p>
            <a:fld id="{121FE153-6752-4103-8765-3A16EB28ECD3}" type="slidenum">
              <a:rPr lang="sk-SK" smtClean="0"/>
              <a:t>‹#›</a:t>
            </a:fld>
            <a:endParaRPr lang="sk-SK"/>
          </a:p>
        </p:txBody>
      </p:sp>
    </p:spTree>
    <p:extLst>
      <p:ext uri="{BB962C8B-B14F-4D97-AF65-F5344CB8AC3E}">
        <p14:creationId xmlns:p14="http://schemas.microsoft.com/office/powerpoint/2010/main" val="322519495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Hlavička sekcie">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a:prstGeom prst="rect">
            <a:avLst/>
          </a:prstGeom>
        </p:spPr>
        <p:txBody>
          <a:bodyPr anchor="b"/>
          <a:lstStyle>
            <a:lvl1pPr>
              <a:defRPr sz="6000"/>
            </a:lvl1pPr>
          </a:lstStyle>
          <a:p>
            <a:r>
              <a:rPr lang="sk-SK" smtClean="0"/>
              <a:t>Upravte štýly predlohy textu</a:t>
            </a:r>
            <a:endParaRPr lang="en-US" dirty="0"/>
          </a:p>
        </p:txBody>
      </p:sp>
      <p:sp>
        <p:nvSpPr>
          <p:cNvPr id="3" name="Text Placeholder 2"/>
          <p:cNvSpPr>
            <a:spLocks noGrp="1"/>
          </p:cNvSpPr>
          <p:nvPr>
            <p:ph type="body" idx="1"/>
          </p:nvPr>
        </p:nvSpPr>
        <p:spPr>
          <a:xfrm>
            <a:off x="623888" y="4589464"/>
            <a:ext cx="7886700" cy="1500187"/>
          </a:xfrm>
          <a:prstGeom prst="rect">
            <a:avLst/>
          </a:prstGeo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sk-SK" smtClean="0"/>
              <a:t>Upraviť štýly predlohy textu</a:t>
            </a:r>
          </a:p>
        </p:txBody>
      </p:sp>
      <p:sp>
        <p:nvSpPr>
          <p:cNvPr id="4" name="Date Placeholder 3"/>
          <p:cNvSpPr>
            <a:spLocks noGrp="1"/>
          </p:cNvSpPr>
          <p:nvPr>
            <p:ph type="dt" sz="half" idx="10"/>
          </p:nvPr>
        </p:nvSpPr>
        <p:spPr>
          <a:xfrm>
            <a:off x="628650" y="6356351"/>
            <a:ext cx="2057400" cy="365125"/>
          </a:xfrm>
          <a:prstGeom prst="rect">
            <a:avLst/>
          </a:prstGeom>
        </p:spPr>
        <p:txBody>
          <a:bodyPr/>
          <a:lstStyle/>
          <a:p>
            <a:fld id="{F1944750-BE3E-4944-A737-3924012E56EA}" type="datetimeFigureOut">
              <a:rPr lang="sk-SK" smtClean="0"/>
              <a:t>14.2.2019</a:t>
            </a:fld>
            <a:endParaRPr lang="sk-SK"/>
          </a:p>
        </p:txBody>
      </p:sp>
      <p:sp>
        <p:nvSpPr>
          <p:cNvPr id="5" name="Footer Placeholder 4"/>
          <p:cNvSpPr>
            <a:spLocks noGrp="1"/>
          </p:cNvSpPr>
          <p:nvPr>
            <p:ph type="ftr" sz="quarter" idx="11"/>
          </p:nvPr>
        </p:nvSpPr>
        <p:spPr>
          <a:xfrm>
            <a:off x="3028950" y="6356351"/>
            <a:ext cx="3086100" cy="365125"/>
          </a:xfrm>
          <a:prstGeom prst="rect">
            <a:avLst/>
          </a:prstGeom>
        </p:spPr>
        <p:txBody>
          <a:bodyPr/>
          <a:lstStyle/>
          <a:p>
            <a:endParaRPr lang="sk-SK"/>
          </a:p>
        </p:txBody>
      </p:sp>
      <p:sp>
        <p:nvSpPr>
          <p:cNvPr id="6" name="Slide Number Placeholder 5"/>
          <p:cNvSpPr>
            <a:spLocks noGrp="1"/>
          </p:cNvSpPr>
          <p:nvPr>
            <p:ph type="sldNum" sz="quarter" idx="12"/>
          </p:nvPr>
        </p:nvSpPr>
        <p:spPr>
          <a:xfrm>
            <a:off x="6457950" y="6356351"/>
            <a:ext cx="2057400" cy="365125"/>
          </a:xfrm>
          <a:prstGeom prst="rect">
            <a:avLst/>
          </a:prstGeom>
        </p:spPr>
        <p:txBody>
          <a:bodyPr/>
          <a:lstStyle/>
          <a:p>
            <a:fld id="{121FE153-6752-4103-8765-3A16EB28ECD3}" type="slidenum">
              <a:rPr lang="sk-SK" smtClean="0"/>
              <a:t>‹#›</a:t>
            </a:fld>
            <a:endParaRPr lang="sk-SK"/>
          </a:p>
        </p:txBody>
      </p:sp>
    </p:spTree>
    <p:extLst>
      <p:ext uri="{BB962C8B-B14F-4D97-AF65-F5344CB8AC3E}">
        <p14:creationId xmlns:p14="http://schemas.microsoft.com/office/powerpoint/2010/main" val="395554016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6"/>
            <a:ext cx="7886700" cy="1325563"/>
          </a:xfrm>
          <a:prstGeom prst="rect">
            <a:avLst/>
          </a:prstGeom>
        </p:spPr>
        <p:txBody>
          <a:bodyPr/>
          <a:lstStyle/>
          <a:p>
            <a:r>
              <a:rPr lang="sk-SK" smtClean="0"/>
              <a:t>Upravte štýly predlohy textu</a:t>
            </a:r>
            <a:endParaRPr lang="en-US" dirty="0"/>
          </a:p>
        </p:txBody>
      </p:sp>
      <p:sp>
        <p:nvSpPr>
          <p:cNvPr id="3" name="Content Placeholder 2"/>
          <p:cNvSpPr>
            <a:spLocks noGrp="1"/>
          </p:cNvSpPr>
          <p:nvPr>
            <p:ph sz="half" idx="1"/>
          </p:nvPr>
        </p:nvSpPr>
        <p:spPr>
          <a:xfrm>
            <a:off x="628650" y="1825625"/>
            <a:ext cx="3886200" cy="4351338"/>
          </a:xfrm>
          <a:prstGeom prst="rect">
            <a:avLst/>
          </a:prstGeom>
        </p:spPr>
        <p:txBody>
          <a:bodyPr/>
          <a:lstStyle/>
          <a:p>
            <a:pPr lvl="0"/>
            <a:r>
              <a:rPr lang="sk-SK" smtClean="0"/>
              <a:t>Upraviť štýly predlohy textu</a:t>
            </a:r>
          </a:p>
          <a:p>
            <a:pPr lvl="1"/>
            <a:r>
              <a:rPr lang="sk-SK" smtClean="0"/>
              <a:t>Druhá úroveň</a:t>
            </a:r>
          </a:p>
          <a:p>
            <a:pPr lvl="2"/>
            <a:r>
              <a:rPr lang="sk-SK" smtClean="0"/>
              <a:t>Tretia úroveň</a:t>
            </a:r>
          </a:p>
          <a:p>
            <a:pPr lvl="3"/>
            <a:r>
              <a:rPr lang="sk-SK" smtClean="0"/>
              <a:t>Štvrtá úroveň</a:t>
            </a:r>
          </a:p>
          <a:p>
            <a:pPr lvl="4"/>
            <a:r>
              <a:rPr lang="sk-SK" smtClean="0"/>
              <a:t>Piata úroveň</a:t>
            </a:r>
            <a:endParaRPr lang="en-US" dirty="0"/>
          </a:p>
        </p:txBody>
      </p:sp>
      <p:sp>
        <p:nvSpPr>
          <p:cNvPr id="4" name="Content Placeholder 3"/>
          <p:cNvSpPr>
            <a:spLocks noGrp="1"/>
          </p:cNvSpPr>
          <p:nvPr>
            <p:ph sz="half" idx="2"/>
          </p:nvPr>
        </p:nvSpPr>
        <p:spPr>
          <a:xfrm>
            <a:off x="4629150" y="1825625"/>
            <a:ext cx="3886200" cy="4351338"/>
          </a:xfrm>
          <a:prstGeom prst="rect">
            <a:avLst/>
          </a:prstGeom>
        </p:spPr>
        <p:txBody>
          <a:bodyPr/>
          <a:lstStyle/>
          <a:p>
            <a:pPr lvl="0"/>
            <a:r>
              <a:rPr lang="sk-SK" smtClean="0"/>
              <a:t>Upraviť štýly predlohy textu</a:t>
            </a:r>
          </a:p>
          <a:p>
            <a:pPr lvl="1"/>
            <a:r>
              <a:rPr lang="sk-SK" smtClean="0"/>
              <a:t>Druhá úroveň</a:t>
            </a:r>
          </a:p>
          <a:p>
            <a:pPr lvl="2"/>
            <a:r>
              <a:rPr lang="sk-SK" smtClean="0"/>
              <a:t>Tretia úroveň</a:t>
            </a:r>
          </a:p>
          <a:p>
            <a:pPr lvl="3"/>
            <a:r>
              <a:rPr lang="sk-SK" smtClean="0"/>
              <a:t>Štvrtá úroveň</a:t>
            </a:r>
          </a:p>
          <a:p>
            <a:pPr lvl="4"/>
            <a:r>
              <a:rPr lang="sk-SK" smtClean="0"/>
              <a:t>Piata úroveň</a:t>
            </a:r>
            <a:endParaRPr lang="en-US" dirty="0"/>
          </a:p>
        </p:txBody>
      </p:sp>
      <p:sp>
        <p:nvSpPr>
          <p:cNvPr id="5" name="Date Placeholder 4"/>
          <p:cNvSpPr>
            <a:spLocks noGrp="1"/>
          </p:cNvSpPr>
          <p:nvPr>
            <p:ph type="dt" sz="half" idx="10"/>
          </p:nvPr>
        </p:nvSpPr>
        <p:spPr>
          <a:xfrm>
            <a:off x="628650" y="6356351"/>
            <a:ext cx="2057400" cy="365125"/>
          </a:xfrm>
          <a:prstGeom prst="rect">
            <a:avLst/>
          </a:prstGeom>
        </p:spPr>
        <p:txBody>
          <a:bodyPr/>
          <a:lstStyle/>
          <a:p>
            <a:fld id="{F1944750-BE3E-4944-A737-3924012E56EA}" type="datetimeFigureOut">
              <a:rPr lang="sk-SK" smtClean="0"/>
              <a:t>14.2.2019</a:t>
            </a:fld>
            <a:endParaRPr lang="sk-SK"/>
          </a:p>
        </p:txBody>
      </p:sp>
      <p:sp>
        <p:nvSpPr>
          <p:cNvPr id="6" name="Footer Placeholder 5"/>
          <p:cNvSpPr>
            <a:spLocks noGrp="1"/>
          </p:cNvSpPr>
          <p:nvPr>
            <p:ph type="ftr" sz="quarter" idx="11"/>
          </p:nvPr>
        </p:nvSpPr>
        <p:spPr>
          <a:xfrm>
            <a:off x="3028950" y="6356351"/>
            <a:ext cx="3086100" cy="365125"/>
          </a:xfrm>
          <a:prstGeom prst="rect">
            <a:avLst/>
          </a:prstGeom>
        </p:spPr>
        <p:txBody>
          <a:bodyPr/>
          <a:lstStyle/>
          <a:p>
            <a:endParaRPr lang="sk-SK"/>
          </a:p>
        </p:txBody>
      </p:sp>
      <p:sp>
        <p:nvSpPr>
          <p:cNvPr id="7" name="Slide Number Placeholder 6"/>
          <p:cNvSpPr>
            <a:spLocks noGrp="1"/>
          </p:cNvSpPr>
          <p:nvPr>
            <p:ph type="sldNum" sz="quarter" idx="12"/>
          </p:nvPr>
        </p:nvSpPr>
        <p:spPr>
          <a:xfrm>
            <a:off x="6457950" y="6356351"/>
            <a:ext cx="2057400" cy="365125"/>
          </a:xfrm>
          <a:prstGeom prst="rect">
            <a:avLst/>
          </a:prstGeom>
        </p:spPr>
        <p:txBody>
          <a:bodyPr/>
          <a:lstStyle/>
          <a:p>
            <a:fld id="{121FE153-6752-4103-8765-3A16EB28ECD3}" type="slidenum">
              <a:rPr lang="sk-SK" smtClean="0"/>
              <a:t>‹#›</a:t>
            </a:fld>
            <a:endParaRPr lang="sk-SK"/>
          </a:p>
        </p:txBody>
      </p:sp>
    </p:spTree>
    <p:extLst>
      <p:ext uri="{BB962C8B-B14F-4D97-AF65-F5344CB8AC3E}">
        <p14:creationId xmlns:p14="http://schemas.microsoft.com/office/powerpoint/2010/main" val="357493426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ovnanie">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a:prstGeom prst="rect">
            <a:avLst/>
          </a:prstGeom>
        </p:spPr>
        <p:txBody>
          <a:bodyPr/>
          <a:lstStyle/>
          <a:p>
            <a:r>
              <a:rPr lang="sk-SK" smtClean="0"/>
              <a:t>Upravte štýly predlohy textu</a:t>
            </a:r>
            <a:endParaRPr lang="en-US" dirty="0"/>
          </a:p>
        </p:txBody>
      </p:sp>
      <p:sp>
        <p:nvSpPr>
          <p:cNvPr id="3" name="Text Placeholder 2"/>
          <p:cNvSpPr>
            <a:spLocks noGrp="1"/>
          </p:cNvSpPr>
          <p:nvPr>
            <p:ph type="body" idx="1"/>
          </p:nvPr>
        </p:nvSpPr>
        <p:spPr>
          <a:xfrm>
            <a:off x="629842" y="1681163"/>
            <a:ext cx="3868340"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k-SK" smtClean="0"/>
              <a:t>Upraviť štýly predlohy textu</a:t>
            </a:r>
          </a:p>
        </p:txBody>
      </p:sp>
      <p:sp>
        <p:nvSpPr>
          <p:cNvPr id="4" name="Content Placeholder 3"/>
          <p:cNvSpPr>
            <a:spLocks noGrp="1"/>
          </p:cNvSpPr>
          <p:nvPr>
            <p:ph sz="half" idx="2"/>
          </p:nvPr>
        </p:nvSpPr>
        <p:spPr>
          <a:xfrm>
            <a:off x="629842" y="2505075"/>
            <a:ext cx="3868340" cy="3684588"/>
          </a:xfrm>
          <a:prstGeom prst="rect">
            <a:avLst/>
          </a:prstGeom>
        </p:spPr>
        <p:txBody>
          <a:bodyPr/>
          <a:lstStyle/>
          <a:p>
            <a:pPr lvl="0"/>
            <a:r>
              <a:rPr lang="sk-SK" smtClean="0"/>
              <a:t>Upraviť štýly predlohy textu</a:t>
            </a:r>
          </a:p>
          <a:p>
            <a:pPr lvl="1"/>
            <a:r>
              <a:rPr lang="sk-SK" smtClean="0"/>
              <a:t>Druhá úroveň</a:t>
            </a:r>
          </a:p>
          <a:p>
            <a:pPr lvl="2"/>
            <a:r>
              <a:rPr lang="sk-SK" smtClean="0"/>
              <a:t>Tretia úroveň</a:t>
            </a:r>
          </a:p>
          <a:p>
            <a:pPr lvl="3"/>
            <a:r>
              <a:rPr lang="sk-SK" smtClean="0"/>
              <a:t>Štvrtá úroveň</a:t>
            </a:r>
          </a:p>
          <a:p>
            <a:pPr lvl="4"/>
            <a:r>
              <a:rPr lang="sk-SK" smtClean="0"/>
              <a:t>Piata úroveň</a:t>
            </a:r>
            <a:endParaRPr lang="en-US" dirty="0"/>
          </a:p>
        </p:txBody>
      </p:sp>
      <p:sp>
        <p:nvSpPr>
          <p:cNvPr id="5" name="Text Placeholder 4"/>
          <p:cNvSpPr>
            <a:spLocks noGrp="1"/>
          </p:cNvSpPr>
          <p:nvPr>
            <p:ph type="body" sz="quarter" idx="3"/>
          </p:nvPr>
        </p:nvSpPr>
        <p:spPr>
          <a:xfrm>
            <a:off x="4629150" y="1681163"/>
            <a:ext cx="3887391"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k-SK" smtClean="0"/>
              <a:t>Upraviť štýly predlohy textu</a:t>
            </a:r>
          </a:p>
        </p:txBody>
      </p:sp>
      <p:sp>
        <p:nvSpPr>
          <p:cNvPr id="6" name="Content Placeholder 5"/>
          <p:cNvSpPr>
            <a:spLocks noGrp="1"/>
          </p:cNvSpPr>
          <p:nvPr>
            <p:ph sz="quarter" idx="4"/>
          </p:nvPr>
        </p:nvSpPr>
        <p:spPr>
          <a:xfrm>
            <a:off x="4629150" y="2505075"/>
            <a:ext cx="3887391" cy="3684588"/>
          </a:xfrm>
          <a:prstGeom prst="rect">
            <a:avLst/>
          </a:prstGeom>
        </p:spPr>
        <p:txBody>
          <a:bodyPr/>
          <a:lstStyle/>
          <a:p>
            <a:pPr lvl="0"/>
            <a:r>
              <a:rPr lang="sk-SK" smtClean="0"/>
              <a:t>Upraviť štýly predlohy textu</a:t>
            </a:r>
          </a:p>
          <a:p>
            <a:pPr lvl="1"/>
            <a:r>
              <a:rPr lang="sk-SK" smtClean="0"/>
              <a:t>Druhá úroveň</a:t>
            </a:r>
          </a:p>
          <a:p>
            <a:pPr lvl="2"/>
            <a:r>
              <a:rPr lang="sk-SK" smtClean="0"/>
              <a:t>Tretia úroveň</a:t>
            </a:r>
          </a:p>
          <a:p>
            <a:pPr lvl="3"/>
            <a:r>
              <a:rPr lang="sk-SK" smtClean="0"/>
              <a:t>Štvrtá úroveň</a:t>
            </a:r>
          </a:p>
          <a:p>
            <a:pPr lvl="4"/>
            <a:r>
              <a:rPr lang="sk-SK" smtClean="0"/>
              <a:t>Piata úroveň</a:t>
            </a:r>
            <a:endParaRPr lang="en-US" dirty="0"/>
          </a:p>
        </p:txBody>
      </p:sp>
      <p:sp>
        <p:nvSpPr>
          <p:cNvPr id="7" name="Date Placeholder 6"/>
          <p:cNvSpPr>
            <a:spLocks noGrp="1"/>
          </p:cNvSpPr>
          <p:nvPr>
            <p:ph type="dt" sz="half" idx="10"/>
          </p:nvPr>
        </p:nvSpPr>
        <p:spPr>
          <a:xfrm>
            <a:off x="628650" y="6356351"/>
            <a:ext cx="2057400" cy="365125"/>
          </a:xfrm>
          <a:prstGeom prst="rect">
            <a:avLst/>
          </a:prstGeom>
        </p:spPr>
        <p:txBody>
          <a:bodyPr/>
          <a:lstStyle/>
          <a:p>
            <a:fld id="{F1944750-BE3E-4944-A737-3924012E56EA}" type="datetimeFigureOut">
              <a:rPr lang="sk-SK" smtClean="0"/>
              <a:t>14.2.2019</a:t>
            </a:fld>
            <a:endParaRPr lang="sk-SK"/>
          </a:p>
        </p:txBody>
      </p:sp>
      <p:sp>
        <p:nvSpPr>
          <p:cNvPr id="8" name="Footer Placeholder 7"/>
          <p:cNvSpPr>
            <a:spLocks noGrp="1"/>
          </p:cNvSpPr>
          <p:nvPr>
            <p:ph type="ftr" sz="quarter" idx="11"/>
          </p:nvPr>
        </p:nvSpPr>
        <p:spPr>
          <a:xfrm>
            <a:off x="3028950" y="6356351"/>
            <a:ext cx="3086100" cy="365125"/>
          </a:xfrm>
          <a:prstGeom prst="rect">
            <a:avLst/>
          </a:prstGeom>
        </p:spPr>
        <p:txBody>
          <a:bodyPr/>
          <a:lstStyle/>
          <a:p>
            <a:endParaRPr lang="sk-SK"/>
          </a:p>
        </p:txBody>
      </p:sp>
      <p:sp>
        <p:nvSpPr>
          <p:cNvPr id="9" name="Slide Number Placeholder 8"/>
          <p:cNvSpPr>
            <a:spLocks noGrp="1"/>
          </p:cNvSpPr>
          <p:nvPr>
            <p:ph type="sldNum" sz="quarter" idx="12"/>
          </p:nvPr>
        </p:nvSpPr>
        <p:spPr>
          <a:xfrm>
            <a:off x="6457950" y="6356351"/>
            <a:ext cx="2057400" cy="365125"/>
          </a:xfrm>
          <a:prstGeom prst="rect">
            <a:avLst/>
          </a:prstGeom>
        </p:spPr>
        <p:txBody>
          <a:bodyPr/>
          <a:lstStyle/>
          <a:p>
            <a:fld id="{121FE153-6752-4103-8765-3A16EB28ECD3}" type="slidenum">
              <a:rPr lang="sk-SK" smtClean="0"/>
              <a:t>‹#›</a:t>
            </a:fld>
            <a:endParaRPr lang="sk-SK"/>
          </a:p>
        </p:txBody>
      </p:sp>
    </p:spTree>
    <p:extLst>
      <p:ext uri="{BB962C8B-B14F-4D97-AF65-F5344CB8AC3E}">
        <p14:creationId xmlns:p14="http://schemas.microsoft.com/office/powerpoint/2010/main" val="279246325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Len nadpis">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6"/>
            <a:ext cx="7886700" cy="1325563"/>
          </a:xfrm>
          <a:prstGeom prst="rect">
            <a:avLst/>
          </a:prstGeom>
        </p:spPr>
        <p:txBody>
          <a:bodyPr/>
          <a:lstStyle/>
          <a:p>
            <a:r>
              <a:rPr lang="sk-SK" smtClean="0"/>
              <a:t>Upravte štýly predlohy textu</a:t>
            </a:r>
            <a:endParaRPr lang="en-US" dirty="0"/>
          </a:p>
        </p:txBody>
      </p:sp>
      <p:sp>
        <p:nvSpPr>
          <p:cNvPr id="3" name="Date Placeholder 2"/>
          <p:cNvSpPr>
            <a:spLocks noGrp="1"/>
          </p:cNvSpPr>
          <p:nvPr>
            <p:ph type="dt" sz="half" idx="10"/>
          </p:nvPr>
        </p:nvSpPr>
        <p:spPr>
          <a:xfrm>
            <a:off x="628650" y="6356351"/>
            <a:ext cx="2057400" cy="365125"/>
          </a:xfrm>
          <a:prstGeom prst="rect">
            <a:avLst/>
          </a:prstGeom>
        </p:spPr>
        <p:txBody>
          <a:bodyPr/>
          <a:lstStyle/>
          <a:p>
            <a:fld id="{F1944750-BE3E-4944-A737-3924012E56EA}" type="datetimeFigureOut">
              <a:rPr lang="sk-SK" smtClean="0"/>
              <a:t>14.2.2019</a:t>
            </a:fld>
            <a:endParaRPr lang="sk-SK"/>
          </a:p>
        </p:txBody>
      </p:sp>
      <p:sp>
        <p:nvSpPr>
          <p:cNvPr id="4" name="Footer Placeholder 3"/>
          <p:cNvSpPr>
            <a:spLocks noGrp="1"/>
          </p:cNvSpPr>
          <p:nvPr>
            <p:ph type="ftr" sz="quarter" idx="11"/>
          </p:nvPr>
        </p:nvSpPr>
        <p:spPr>
          <a:xfrm>
            <a:off x="3028950" y="6356351"/>
            <a:ext cx="3086100" cy="365125"/>
          </a:xfrm>
          <a:prstGeom prst="rect">
            <a:avLst/>
          </a:prstGeom>
        </p:spPr>
        <p:txBody>
          <a:bodyPr/>
          <a:lstStyle/>
          <a:p>
            <a:endParaRPr lang="sk-SK"/>
          </a:p>
        </p:txBody>
      </p:sp>
      <p:sp>
        <p:nvSpPr>
          <p:cNvPr id="5" name="Slide Number Placeholder 4"/>
          <p:cNvSpPr>
            <a:spLocks noGrp="1"/>
          </p:cNvSpPr>
          <p:nvPr>
            <p:ph type="sldNum" sz="quarter" idx="12"/>
          </p:nvPr>
        </p:nvSpPr>
        <p:spPr>
          <a:xfrm>
            <a:off x="6457950" y="6356351"/>
            <a:ext cx="2057400" cy="365125"/>
          </a:xfrm>
          <a:prstGeom prst="rect">
            <a:avLst/>
          </a:prstGeom>
        </p:spPr>
        <p:txBody>
          <a:bodyPr/>
          <a:lstStyle/>
          <a:p>
            <a:fld id="{121FE153-6752-4103-8765-3A16EB28ECD3}" type="slidenum">
              <a:rPr lang="sk-SK" smtClean="0"/>
              <a:t>‹#›</a:t>
            </a:fld>
            <a:endParaRPr lang="sk-SK"/>
          </a:p>
        </p:txBody>
      </p:sp>
    </p:spTree>
    <p:extLst>
      <p:ext uri="{BB962C8B-B14F-4D97-AF65-F5344CB8AC3E}">
        <p14:creationId xmlns:p14="http://schemas.microsoft.com/office/powerpoint/2010/main" val="23469257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ázdna">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628650" y="6356351"/>
            <a:ext cx="2057400" cy="365125"/>
          </a:xfrm>
          <a:prstGeom prst="rect">
            <a:avLst/>
          </a:prstGeom>
        </p:spPr>
        <p:txBody>
          <a:bodyPr/>
          <a:lstStyle/>
          <a:p>
            <a:fld id="{F1944750-BE3E-4944-A737-3924012E56EA}" type="datetimeFigureOut">
              <a:rPr lang="sk-SK" smtClean="0"/>
              <a:t>14.2.2019</a:t>
            </a:fld>
            <a:endParaRPr lang="sk-SK"/>
          </a:p>
        </p:txBody>
      </p:sp>
      <p:sp>
        <p:nvSpPr>
          <p:cNvPr id="3" name="Footer Placeholder 2"/>
          <p:cNvSpPr>
            <a:spLocks noGrp="1"/>
          </p:cNvSpPr>
          <p:nvPr>
            <p:ph type="ftr" sz="quarter" idx="11"/>
          </p:nvPr>
        </p:nvSpPr>
        <p:spPr>
          <a:xfrm>
            <a:off x="3028950" y="6356351"/>
            <a:ext cx="3086100" cy="365125"/>
          </a:xfrm>
          <a:prstGeom prst="rect">
            <a:avLst/>
          </a:prstGeom>
        </p:spPr>
        <p:txBody>
          <a:bodyPr/>
          <a:lstStyle/>
          <a:p>
            <a:endParaRPr lang="sk-SK"/>
          </a:p>
        </p:txBody>
      </p:sp>
      <p:sp>
        <p:nvSpPr>
          <p:cNvPr id="4" name="Slide Number Placeholder 3"/>
          <p:cNvSpPr>
            <a:spLocks noGrp="1"/>
          </p:cNvSpPr>
          <p:nvPr>
            <p:ph type="sldNum" sz="quarter" idx="12"/>
          </p:nvPr>
        </p:nvSpPr>
        <p:spPr>
          <a:xfrm>
            <a:off x="6457950" y="6356351"/>
            <a:ext cx="2057400" cy="365125"/>
          </a:xfrm>
          <a:prstGeom prst="rect">
            <a:avLst/>
          </a:prstGeom>
        </p:spPr>
        <p:txBody>
          <a:bodyPr/>
          <a:lstStyle/>
          <a:p>
            <a:fld id="{121FE153-6752-4103-8765-3A16EB28ECD3}" type="slidenum">
              <a:rPr lang="sk-SK" smtClean="0"/>
              <a:t>‹#›</a:t>
            </a:fld>
            <a:endParaRPr lang="sk-SK"/>
          </a:p>
        </p:txBody>
      </p:sp>
    </p:spTree>
    <p:extLst>
      <p:ext uri="{BB962C8B-B14F-4D97-AF65-F5344CB8AC3E}">
        <p14:creationId xmlns:p14="http://schemas.microsoft.com/office/powerpoint/2010/main" val="314875391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Obsah s popisom">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a:prstGeom prst="rect">
            <a:avLst/>
          </a:prstGeom>
        </p:spPr>
        <p:txBody>
          <a:bodyPr anchor="b"/>
          <a:lstStyle>
            <a:lvl1pPr>
              <a:defRPr sz="3200"/>
            </a:lvl1pPr>
          </a:lstStyle>
          <a:p>
            <a:r>
              <a:rPr lang="sk-SK" smtClean="0"/>
              <a:t>Upravte štýly predlohy textu</a:t>
            </a:r>
            <a:endParaRPr lang="en-US" dirty="0"/>
          </a:p>
        </p:txBody>
      </p:sp>
      <p:sp>
        <p:nvSpPr>
          <p:cNvPr id="3" name="Content Placeholder 2"/>
          <p:cNvSpPr>
            <a:spLocks noGrp="1"/>
          </p:cNvSpPr>
          <p:nvPr>
            <p:ph idx="1"/>
          </p:nvPr>
        </p:nvSpPr>
        <p:spPr>
          <a:xfrm>
            <a:off x="3887391" y="987426"/>
            <a:ext cx="462915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sk-SK" smtClean="0"/>
              <a:t>Upraviť štýly predlohy textu</a:t>
            </a:r>
          </a:p>
          <a:p>
            <a:pPr lvl="1"/>
            <a:r>
              <a:rPr lang="sk-SK" smtClean="0"/>
              <a:t>Druhá úroveň</a:t>
            </a:r>
          </a:p>
          <a:p>
            <a:pPr lvl="2"/>
            <a:r>
              <a:rPr lang="sk-SK" smtClean="0"/>
              <a:t>Tretia úroveň</a:t>
            </a:r>
          </a:p>
          <a:p>
            <a:pPr lvl="3"/>
            <a:r>
              <a:rPr lang="sk-SK" smtClean="0"/>
              <a:t>Štvrtá úroveň</a:t>
            </a:r>
          </a:p>
          <a:p>
            <a:pPr lvl="4"/>
            <a:r>
              <a:rPr lang="sk-SK" smtClean="0"/>
              <a:t>Piata úroveň</a:t>
            </a:r>
            <a:endParaRPr lang="en-US" dirty="0"/>
          </a:p>
        </p:txBody>
      </p:sp>
      <p:sp>
        <p:nvSpPr>
          <p:cNvPr id="4" name="Text Placeholder 3"/>
          <p:cNvSpPr>
            <a:spLocks noGrp="1"/>
          </p:cNvSpPr>
          <p:nvPr>
            <p:ph type="body" sz="half" idx="2"/>
          </p:nvPr>
        </p:nvSpPr>
        <p:spPr>
          <a:xfrm>
            <a:off x="629841" y="2057400"/>
            <a:ext cx="2949178"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k-SK" smtClean="0"/>
              <a:t>Upraviť štýly predlohy textu</a:t>
            </a:r>
          </a:p>
        </p:txBody>
      </p:sp>
      <p:sp>
        <p:nvSpPr>
          <p:cNvPr id="5" name="Date Placeholder 4"/>
          <p:cNvSpPr>
            <a:spLocks noGrp="1"/>
          </p:cNvSpPr>
          <p:nvPr>
            <p:ph type="dt" sz="half" idx="10"/>
          </p:nvPr>
        </p:nvSpPr>
        <p:spPr>
          <a:xfrm>
            <a:off x="628650" y="6356351"/>
            <a:ext cx="2057400" cy="365125"/>
          </a:xfrm>
          <a:prstGeom prst="rect">
            <a:avLst/>
          </a:prstGeom>
        </p:spPr>
        <p:txBody>
          <a:bodyPr/>
          <a:lstStyle/>
          <a:p>
            <a:fld id="{F1944750-BE3E-4944-A737-3924012E56EA}" type="datetimeFigureOut">
              <a:rPr lang="sk-SK" smtClean="0"/>
              <a:t>14.2.2019</a:t>
            </a:fld>
            <a:endParaRPr lang="sk-SK"/>
          </a:p>
        </p:txBody>
      </p:sp>
      <p:sp>
        <p:nvSpPr>
          <p:cNvPr id="6" name="Footer Placeholder 5"/>
          <p:cNvSpPr>
            <a:spLocks noGrp="1"/>
          </p:cNvSpPr>
          <p:nvPr>
            <p:ph type="ftr" sz="quarter" idx="11"/>
          </p:nvPr>
        </p:nvSpPr>
        <p:spPr>
          <a:xfrm>
            <a:off x="3028950" y="6356351"/>
            <a:ext cx="3086100" cy="365125"/>
          </a:xfrm>
          <a:prstGeom prst="rect">
            <a:avLst/>
          </a:prstGeom>
        </p:spPr>
        <p:txBody>
          <a:bodyPr/>
          <a:lstStyle/>
          <a:p>
            <a:endParaRPr lang="sk-SK"/>
          </a:p>
        </p:txBody>
      </p:sp>
      <p:sp>
        <p:nvSpPr>
          <p:cNvPr id="7" name="Slide Number Placeholder 6"/>
          <p:cNvSpPr>
            <a:spLocks noGrp="1"/>
          </p:cNvSpPr>
          <p:nvPr>
            <p:ph type="sldNum" sz="quarter" idx="12"/>
          </p:nvPr>
        </p:nvSpPr>
        <p:spPr>
          <a:xfrm>
            <a:off x="6457950" y="6356351"/>
            <a:ext cx="2057400" cy="365125"/>
          </a:xfrm>
          <a:prstGeom prst="rect">
            <a:avLst/>
          </a:prstGeom>
        </p:spPr>
        <p:txBody>
          <a:bodyPr/>
          <a:lstStyle/>
          <a:p>
            <a:fld id="{121FE153-6752-4103-8765-3A16EB28ECD3}" type="slidenum">
              <a:rPr lang="sk-SK" smtClean="0"/>
              <a:t>‹#›</a:t>
            </a:fld>
            <a:endParaRPr lang="sk-SK"/>
          </a:p>
        </p:txBody>
      </p:sp>
    </p:spTree>
    <p:extLst>
      <p:ext uri="{BB962C8B-B14F-4D97-AF65-F5344CB8AC3E}">
        <p14:creationId xmlns:p14="http://schemas.microsoft.com/office/powerpoint/2010/main" val="158230141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ázok s popisom">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a:prstGeom prst="rect">
            <a:avLst/>
          </a:prstGeom>
        </p:spPr>
        <p:txBody>
          <a:bodyPr anchor="b"/>
          <a:lstStyle>
            <a:lvl1pPr>
              <a:defRPr sz="3200"/>
            </a:lvl1pPr>
          </a:lstStyle>
          <a:p>
            <a:r>
              <a:rPr lang="sk-SK" smtClean="0"/>
              <a:t>Upravte štýly predlohy textu</a:t>
            </a:r>
            <a:endParaRPr lang="en-US" dirty="0"/>
          </a:p>
        </p:txBody>
      </p:sp>
      <p:sp>
        <p:nvSpPr>
          <p:cNvPr id="3" name="Picture Placeholder 2"/>
          <p:cNvSpPr>
            <a:spLocks noGrp="1" noChangeAspect="1"/>
          </p:cNvSpPr>
          <p:nvPr>
            <p:ph type="pic" idx="1"/>
          </p:nvPr>
        </p:nvSpPr>
        <p:spPr>
          <a:xfrm>
            <a:off x="3887391" y="987426"/>
            <a:ext cx="4629150" cy="4873625"/>
          </a:xfrm>
          <a:prstGeom prst="rect">
            <a:avLst/>
          </a:prstGeo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sk-SK" smtClean="0"/>
              <a:t>Ak chcete pridať obrázok, kliknite na ikonu</a:t>
            </a:r>
            <a:endParaRPr lang="en-US" dirty="0"/>
          </a:p>
        </p:txBody>
      </p:sp>
      <p:sp>
        <p:nvSpPr>
          <p:cNvPr id="4" name="Text Placeholder 3"/>
          <p:cNvSpPr>
            <a:spLocks noGrp="1"/>
          </p:cNvSpPr>
          <p:nvPr>
            <p:ph type="body" sz="half" idx="2"/>
          </p:nvPr>
        </p:nvSpPr>
        <p:spPr>
          <a:xfrm>
            <a:off x="629841" y="2057400"/>
            <a:ext cx="2949178"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k-SK" smtClean="0"/>
              <a:t>Upraviť štýly predlohy textu</a:t>
            </a:r>
          </a:p>
        </p:txBody>
      </p:sp>
      <p:sp>
        <p:nvSpPr>
          <p:cNvPr id="5" name="Date Placeholder 4"/>
          <p:cNvSpPr>
            <a:spLocks noGrp="1"/>
          </p:cNvSpPr>
          <p:nvPr>
            <p:ph type="dt" sz="half" idx="10"/>
          </p:nvPr>
        </p:nvSpPr>
        <p:spPr>
          <a:xfrm>
            <a:off x="628650" y="6356351"/>
            <a:ext cx="2057400" cy="365125"/>
          </a:xfrm>
          <a:prstGeom prst="rect">
            <a:avLst/>
          </a:prstGeom>
        </p:spPr>
        <p:txBody>
          <a:bodyPr/>
          <a:lstStyle/>
          <a:p>
            <a:fld id="{F1944750-BE3E-4944-A737-3924012E56EA}" type="datetimeFigureOut">
              <a:rPr lang="sk-SK" smtClean="0"/>
              <a:t>14.2.2019</a:t>
            </a:fld>
            <a:endParaRPr lang="sk-SK"/>
          </a:p>
        </p:txBody>
      </p:sp>
      <p:sp>
        <p:nvSpPr>
          <p:cNvPr id="6" name="Footer Placeholder 5"/>
          <p:cNvSpPr>
            <a:spLocks noGrp="1"/>
          </p:cNvSpPr>
          <p:nvPr>
            <p:ph type="ftr" sz="quarter" idx="11"/>
          </p:nvPr>
        </p:nvSpPr>
        <p:spPr>
          <a:xfrm>
            <a:off x="3028950" y="6356351"/>
            <a:ext cx="3086100" cy="365125"/>
          </a:xfrm>
          <a:prstGeom prst="rect">
            <a:avLst/>
          </a:prstGeom>
        </p:spPr>
        <p:txBody>
          <a:bodyPr/>
          <a:lstStyle/>
          <a:p>
            <a:endParaRPr lang="sk-SK"/>
          </a:p>
        </p:txBody>
      </p:sp>
      <p:sp>
        <p:nvSpPr>
          <p:cNvPr id="7" name="Slide Number Placeholder 6"/>
          <p:cNvSpPr>
            <a:spLocks noGrp="1"/>
          </p:cNvSpPr>
          <p:nvPr>
            <p:ph type="sldNum" sz="quarter" idx="12"/>
          </p:nvPr>
        </p:nvSpPr>
        <p:spPr>
          <a:xfrm>
            <a:off x="6457950" y="6356351"/>
            <a:ext cx="2057400" cy="365125"/>
          </a:xfrm>
          <a:prstGeom prst="rect">
            <a:avLst/>
          </a:prstGeom>
        </p:spPr>
        <p:txBody>
          <a:bodyPr/>
          <a:lstStyle/>
          <a:p>
            <a:fld id="{121FE153-6752-4103-8765-3A16EB28ECD3}" type="slidenum">
              <a:rPr lang="sk-SK" smtClean="0"/>
              <a:t>‹#›</a:t>
            </a:fld>
            <a:endParaRPr lang="sk-SK"/>
          </a:p>
        </p:txBody>
      </p:sp>
    </p:spTree>
    <p:extLst>
      <p:ext uri="{BB962C8B-B14F-4D97-AF65-F5344CB8AC3E}">
        <p14:creationId xmlns:p14="http://schemas.microsoft.com/office/powerpoint/2010/main" val="408692077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2" name="Obrázok 1"/>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79853165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8.emf"/></Relationships>
</file>

<file path=ppt/slides/_rels/slide7.xml.rels><?xml version="1.0" encoding="UTF-8" standalone="yes"?>
<Relationships xmlns="http://schemas.openxmlformats.org/package/2006/relationships"><Relationship Id="rId3" Type="http://schemas.openxmlformats.org/officeDocument/2006/relationships/hyperlink" Target="obdlzniky_rovnaky_obvod_vyriesene.ggb" TargetMode="External"/><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rázok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3" name="BlokTextu 2"/>
          <p:cNvSpPr txBox="1"/>
          <p:nvPr/>
        </p:nvSpPr>
        <p:spPr>
          <a:xfrm>
            <a:off x="1795749" y="3187354"/>
            <a:ext cx="7249100" cy="1261884"/>
          </a:xfrm>
          <a:prstGeom prst="rect">
            <a:avLst/>
          </a:prstGeom>
          <a:noFill/>
        </p:spPr>
        <p:txBody>
          <a:bodyPr wrap="square" rtlCol="0">
            <a:spAutoFit/>
          </a:bodyPr>
          <a:lstStyle/>
          <a:p>
            <a:pPr algn="ctr"/>
            <a:r>
              <a:rPr lang="sk-SK" sz="3800" dirty="0" smtClean="0"/>
              <a:t>Inovatívne stratégie vyučovania matematiky</a:t>
            </a:r>
            <a:endParaRPr lang="sk-SK" sz="3800" dirty="0"/>
          </a:p>
        </p:txBody>
      </p:sp>
      <p:sp>
        <p:nvSpPr>
          <p:cNvPr id="4" name="BlokTextu 3"/>
          <p:cNvSpPr txBox="1"/>
          <p:nvPr/>
        </p:nvSpPr>
        <p:spPr>
          <a:xfrm>
            <a:off x="324853" y="4872789"/>
            <a:ext cx="3106813" cy="369332"/>
          </a:xfrm>
          <a:prstGeom prst="rect">
            <a:avLst/>
          </a:prstGeom>
          <a:noFill/>
        </p:spPr>
        <p:txBody>
          <a:bodyPr wrap="none" rtlCol="0">
            <a:spAutoFit/>
          </a:bodyPr>
          <a:lstStyle/>
          <a:p>
            <a:r>
              <a:rPr lang="sk-SK" dirty="0" smtClean="0"/>
              <a:t>Stanislav Lukáč, PF UPJŠ, Košice</a:t>
            </a:r>
            <a:endParaRPr lang="sk-SK" dirty="0"/>
          </a:p>
        </p:txBody>
      </p:sp>
    </p:spTree>
    <p:extLst>
      <p:ext uri="{BB962C8B-B14F-4D97-AF65-F5344CB8AC3E}">
        <p14:creationId xmlns:p14="http://schemas.microsoft.com/office/powerpoint/2010/main" val="282983332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1806766" y="1894901"/>
            <a:ext cx="5993176" cy="1117812"/>
          </a:xfrm>
        </p:spPr>
        <p:txBody>
          <a:bodyPr/>
          <a:lstStyle/>
          <a:p>
            <a:r>
              <a:rPr lang="sk-SK" dirty="0" smtClean="0"/>
              <a:t>Ďakujem za pozornosť</a:t>
            </a:r>
            <a:endParaRPr lang="sk-SK" dirty="0"/>
          </a:p>
        </p:txBody>
      </p:sp>
      <p:sp>
        <p:nvSpPr>
          <p:cNvPr id="3" name="BlokTextu 2"/>
          <p:cNvSpPr txBox="1"/>
          <p:nvPr/>
        </p:nvSpPr>
        <p:spPr>
          <a:xfrm>
            <a:off x="683046" y="4252512"/>
            <a:ext cx="6400800" cy="923330"/>
          </a:xfrm>
          <a:prstGeom prst="rect">
            <a:avLst/>
          </a:prstGeom>
          <a:noFill/>
        </p:spPr>
        <p:txBody>
          <a:bodyPr wrap="square" rtlCol="0">
            <a:spAutoFit/>
          </a:bodyPr>
          <a:lstStyle/>
          <a:p>
            <a:r>
              <a:rPr lang="sk-SK" dirty="0"/>
              <a:t>d</a:t>
            </a:r>
            <a:r>
              <a:rPr lang="sk-SK" dirty="0" smtClean="0"/>
              <a:t>oc. RNDr. Stanislav Lukáč, PhD.</a:t>
            </a:r>
          </a:p>
          <a:p>
            <a:r>
              <a:rPr lang="sk-SK" dirty="0" smtClean="0"/>
              <a:t>ÚMV, PF UPJŠ Košice</a:t>
            </a:r>
          </a:p>
          <a:p>
            <a:r>
              <a:rPr lang="sk-SK" dirty="0"/>
              <a:t>s</a:t>
            </a:r>
            <a:r>
              <a:rPr lang="sk-SK" dirty="0" smtClean="0"/>
              <a:t>tanislav.lukac@upjs.sk</a:t>
            </a:r>
            <a:endParaRPr lang="sk-SK" dirty="0"/>
          </a:p>
        </p:txBody>
      </p:sp>
    </p:spTree>
    <p:extLst>
      <p:ext uri="{BB962C8B-B14F-4D97-AF65-F5344CB8AC3E}">
        <p14:creationId xmlns:p14="http://schemas.microsoft.com/office/powerpoint/2010/main" val="419852406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3470313" y="234497"/>
            <a:ext cx="5486399" cy="1006473"/>
          </a:xfrm>
        </p:spPr>
        <p:txBody>
          <a:bodyPr>
            <a:normAutofit fontScale="90000"/>
          </a:bodyPr>
          <a:lstStyle/>
          <a:p>
            <a:r>
              <a:rPr lang="sk-SK" sz="4000" dirty="0" smtClean="0"/>
              <a:t>Inovácia matematického vzdelávania</a:t>
            </a:r>
            <a:endParaRPr lang="sk-SK" sz="4000" dirty="0"/>
          </a:p>
        </p:txBody>
      </p:sp>
      <p:sp>
        <p:nvSpPr>
          <p:cNvPr id="3" name="Zástupný symbol obsahu 2"/>
          <p:cNvSpPr>
            <a:spLocks noGrp="1"/>
          </p:cNvSpPr>
          <p:nvPr>
            <p:ph idx="1"/>
          </p:nvPr>
        </p:nvSpPr>
        <p:spPr>
          <a:xfrm>
            <a:off x="628650" y="1828800"/>
            <a:ext cx="7886700" cy="3461657"/>
          </a:xfrm>
        </p:spPr>
        <p:txBody>
          <a:bodyPr/>
          <a:lstStyle/>
          <a:p>
            <a:r>
              <a:rPr lang="sk-SK" dirty="0" smtClean="0"/>
              <a:t>Charakteristika efektívnych stratégií vyučovania matematiky v oficiálnych dokumentoch EU:</a:t>
            </a:r>
          </a:p>
          <a:p>
            <a:pPr lvl="1"/>
            <a:r>
              <a:rPr lang="sk-SK" dirty="0" smtClean="0"/>
              <a:t>riešenie problémov,</a:t>
            </a:r>
          </a:p>
          <a:p>
            <a:pPr lvl="1"/>
            <a:r>
              <a:rPr lang="sk-SK" dirty="0"/>
              <a:t>využívanie rôznych reprezentácií </a:t>
            </a:r>
            <a:r>
              <a:rPr lang="sk-SK" dirty="0" smtClean="0"/>
              <a:t>údajov,</a:t>
            </a:r>
          </a:p>
          <a:p>
            <a:pPr lvl="1"/>
            <a:r>
              <a:rPr lang="sk-SK" dirty="0"/>
              <a:t>stratégie vyučovania založené na bádateľských prístupoch k </a:t>
            </a:r>
            <a:r>
              <a:rPr lang="sk-SK" dirty="0" smtClean="0"/>
              <a:t>učeniu,</a:t>
            </a:r>
          </a:p>
          <a:p>
            <a:pPr lvl="1"/>
            <a:r>
              <a:rPr lang="sk-SK" dirty="0"/>
              <a:t>konceptuálne </a:t>
            </a:r>
            <a:r>
              <a:rPr lang="sk-SK" dirty="0" smtClean="0"/>
              <a:t>porozumenie.</a:t>
            </a:r>
          </a:p>
        </p:txBody>
      </p:sp>
    </p:spTree>
    <p:extLst>
      <p:ext uri="{BB962C8B-B14F-4D97-AF65-F5344CB8AC3E}">
        <p14:creationId xmlns:p14="http://schemas.microsoft.com/office/powerpoint/2010/main" val="161226675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3459296" y="242371"/>
            <a:ext cx="5266063" cy="1211856"/>
          </a:xfrm>
        </p:spPr>
        <p:txBody>
          <a:bodyPr>
            <a:normAutofit fontScale="90000"/>
          </a:bodyPr>
          <a:lstStyle/>
          <a:p>
            <a:r>
              <a:rPr lang="sk-SK" dirty="0" smtClean="0"/>
              <a:t>Bádateľsky orientované vyučovanie (BOV)</a:t>
            </a:r>
            <a:endParaRPr lang="sk-SK" dirty="0"/>
          </a:p>
        </p:txBody>
      </p:sp>
      <p:sp>
        <p:nvSpPr>
          <p:cNvPr id="3" name="Zástupný symbol obsahu 2"/>
          <p:cNvSpPr>
            <a:spLocks noGrp="1"/>
          </p:cNvSpPr>
          <p:nvPr>
            <p:ph idx="1"/>
          </p:nvPr>
        </p:nvSpPr>
        <p:spPr>
          <a:xfrm>
            <a:off x="628650" y="1593669"/>
            <a:ext cx="7886700" cy="3866605"/>
          </a:xfrm>
        </p:spPr>
        <p:txBody>
          <a:bodyPr/>
          <a:lstStyle/>
          <a:p>
            <a:pPr marL="0" indent="0">
              <a:buNone/>
            </a:pPr>
            <a:r>
              <a:rPr lang="sk-SK" dirty="0" smtClean="0"/>
              <a:t>Schéma </a:t>
            </a:r>
            <a:r>
              <a:rPr lang="sk-SK" dirty="0"/>
              <a:t>bádateľského cyklu (</a:t>
            </a:r>
            <a:r>
              <a:rPr lang="sk-SK" dirty="0" err="1"/>
              <a:t>Llewellyn</a:t>
            </a:r>
            <a:r>
              <a:rPr lang="sk-SK" dirty="0" smtClean="0"/>
              <a:t>):</a:t>
            </a:r>
          </a:p>
        </p:txBody>
      </p:sp>
      <p:pic>
        <p:nvPicPr>
          <p:cNvPr id="5" name="Obrázok 4"/>
          <p:cNvPicPr/>
          <p:nvPr/>
        </p:nvPicPr>
        <p:blipFill>
          <a:blip r:embed="rId3">
            <a:extLst>
              <a:ext uri="{28A0092B-C50C-407E-A947-70E740481C1C}">
                <a14:useLocalDpi xmlns:a14="http://schemas.microsoft.com/office/drawing/2010/main" val="0"/>
              </a:ext>
            </a:extLst>
          </a:blip>
          <a:stretch>
            <a:fillRect/>
          </a:stretch>
        </p:blipFill>
        <p:spPr>
          <a:xfrm>
            <a:off x="1753187" y="2104472"/>
            <a:ext cx="5502658" cy="3355802"/>
          </a:xfrm>
          <a:prstGeom prst="rect">
            <a:avLst/>
          </a:prstGeom>
        </p:spPr>
      </p:pic>
    </p:spTree>
    <p:extLst>
      <p:ext uri="{BB962C8B-B14F-4D97-AF65-F5344CB8AC3E}">
        <p14:creationId xmlns:p14="http://schemas.microsoft.com/office/powerpoint/2010/main" val="4480674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2588966" y="343093"/>
            <a:ext cx="6510967" cy="857746"/>
          </a:xfrm>
        </p:spPr>
        <p:txBody>
          <a:bodyPr>
            <a:normAutofit fontScale="90000"/>
          </a:bodyPr>
          <a:lstStyle/>
          <a:p>
            <a:r>
              <a:rPr lang="sk-SK" sz="4000" dirty="0" smtClean="0"/>
              <a:t>Os uhla v pravouhlom trojuholníku</a:t>
            </a:r>
            <a:endParaRPr lang="sk-SK" sz="4000" dirty="0"/>
          </a:p>
        </p:txBody>
      </p:sp>
      <p:sp>
        <p:nvSpPr>
          <p:cNvPr id="3" name="Zástupný symbol obsahu 2"/>
          <p:cNvSpPr>
            <a:spLocks noGrp="1"/>
          </p:cNvSpPr>
          <p:nvPr>
            <p:ph idx="1"/>
          </p:nvPr>
        </p:nvSpPr>
        <p:spPr>
          <a:xfrm>
            <a:off x="235131" y="1443211"/>
            <a:ext cx="8647611" cy="3929684"/>
          </a:xfrm>
        </p:spPr>
        <p:txBody>
          <a:bodyPr/>
          <a:lstStyle/>
          <a:p>
            <a:r>
              <a:rPr lang="sk-SK" dirty="0" smtClean="0"/>
              <a:t>Bádateľská aktivita na skúmanie vlastností trojuholníka,</a:t>
            </a:r>
          </a:p>
          <a:p>
            <a:r>
              <a:rPr lang="sk-SK" dirty="0" smtClean="0"/>
              <a:t>prebudenie záujmu žiakov. </a:t>
            </a:r>
          </a:p>
        </p:txBody>
      </p:sp>
      <p:pic>
        <p:nvPicPr>
          <p:cNvPr id="4" name="Obrázok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91048" y="2479426"/>
            <a:ext cx="6734534" cy="2893469"/>
          </a:xfrm>
          <a:prstGeom prst="rect">
            <a:avLst/>
          </a:prstGeom>
        </p:spPr>
      </p:pic>
      <p:pic>
        <p:nvPicPr>
          <p:cNvPr id="6" name="Obrázok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079103" y="2237054"/>
            <a:ext cx="3162071" cy="2849286"/>
          </a:xfrm>
          <a:prstGeom prst="rect">
            <a:avLst/>
          </a:prstGeom>
        </p:spPr>
      </p:pic>
    </p:spTree>
    <p:extLst>
      <p:ext uri="{BB962C8B-B14F-4D97-AF65-F5344CB8AC3E}">
        <p14:creationId xmlns:p14="http://schemas.microsoft.com/office/powerpoint/2010/main" val="31996475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2897437" y="365127"/>
            <a:ext cx="6059276" cy="1122150"/>
          </a:xfrm>
        </p:spPr>
        <p:txBody>
          <a:bodyPr>
            <a:normAutofit fontScale="90000"/>
          </a:bodyPr>
          <a:lstStyle/>
          <a:p>
            <a:r>
              <a:rPr lang="sk-SK" sz="4000" dirty="0" smtClean="0"/>
              <a:t>Priesečník osi uhla s osou protiľahlej strany v trojuholníku</a:t>
            </a:r>
            <a:endParaRPr lang="sk-SK" sz="4000" dirty="0"/>
          </a:p>
        </p:txBody>
      </p:sp>
      <p:sp>
        <p:nvSpPr>
          <p:cNvPr id="3" name="Zástupný symbol obsahu 2"/>
          <p:cNvSpPr>
            <a:spLocks noGrp="1"/>
          </p:cNvSpPr>
          <p:nvPr>
            <p:ph idx="1"/>
          </p:nvPr>
        </p:nvSpPr>
        <p:spPr>
          <a:xfrm>
            <a:off x="628649" y="1575412"/>
            <a:ext cx="6356045" cy="3797482"/>
          </a:xfrm>
        </p:spPr>
        <p:txBody>
          <a:bodyPr/>
          <a:lstStyle/>
          <a:p>
            <a:r>
              <a:rPr lang="sk-SK" dirty="0" smtClean="0"/>
              <a:t>Rozvíjanie problému,</a:t>
            </a:r>
          </a:p>
          <a:p>
            <a:r>
              <a:rPr lang="sk-SK" dirty="0"/>
              <a:t>e</a:t>
            </a:r>
            <a:r>
              <a:rPr lang="sk-SK" dirty="0" smtClean="0"/>
              <a:t>xperimentovanie s dynamickou konštrukciou v prostredí programu </a:t>
            </a:r>
            <a:r>
              <a:rPr lang="sk-SK" dirty="0" err="1" smtClean="0"/>
              <a:t>Geogebra</a:t>
            </a:r>
            <a:r>
              <a:rPr lang="sk-SK" dirty="0" smtClean="0"/>
              <a:t>.</a:t>
            </a:r>
          </a:p>
        </p:txBody>
      </p:sp>
      <p:pic>
        <p:nvPicPr>
          <p:cNvPr id="5" name="Obrázok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326578" y="1839998"/>
            <a:ext cx="3316231" cy="3621031"/>
          </a:xfrm>
          <a:prstGeom prst="rect">
            <a:avLst/>
          </a:prstGeom>
        </p:spPr>
      </p:pic>
    </p:spTree>
    <p:extLst>
      <p:ext uri="{BB962C8B-B14F-4D97-AF65-F5344CB8AC3E}">
        <p14:creationId xmlns:p14="http://schemas.microsoft.com/office/powerpoint/2010/main" val="351501839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3382177" y="365127"/>
            <a:ext cx="5574535" cy="802661"/>
          </a:xfrm>
        </p:spPr>
        <p:txBody>
          <a:bodyPr>
            <a:normAutofit/>
          </a:bodyPr>
          <a:lstStyle/>
          <a:p>
            <a:r>
              <a:rPr lang="sk-SK" sz="4000" dirty="0" smtClean="0"/>
              <a:t>Lineárna závislosť</a:t>
            </a:r>
            <a:endParaRPr lang="sk-SK" sz="4000" dirty="0"/>
          </a:p>
        </p:txBody>
      </p:sp>
      <p:sp>
        <p:nvSpPr>
          <p:cNvPr id="3" name="Zástupný symbol obsahu 2"/>
          <p:cNvSpPr>
            <a:spLocks noGrp="1"/>
          </p:cNvSpPr>
          <p:nvPr>
            <p:ph idx="1"/>
          </p:nvPr>
        </p:nvSpPr>
        <p:spPr>
          <a:xfrm>
            <a:off x="628650" y="1167788"/>
            <a:ext cx="7886700" cy="4205106"/>
          </a:xfrm>
        </p:spPr>
        <p:txBody>
          <a:bodyPr/>
          <a:lstStyle/>
          <a:p>
            <a:r>
              <a:rPr lang="sk-SK" dirty="0" smtClean="0"/>
              <a:t>Modelovanie závislostí medzi veličinami,</a:t>
            </a:r>
          </a:p>
          <a:p>
            <a:r>
              <a:rPr lang="sk-SK" dirty="0"/>
              <a:t>z</a:t>
            </a:r>
            <a:r>
              <a:rPr lang="sk-SK" dirty="0" smtClean="0"/>
              <a:t>dôvodňovanie objavených zákonitostí. </a:t>
            </a:r>
          </a:p>
        </p:txBody>
      </p:sp>
      <p:pic>
        <p:nvPicPr>
          <p:cNvPr id="5" name="Obrázok 4"/>
          <p:cNvPicPr>
            <a:picLocks noChangeAspect="1"/>
          </p:cNvPicPr>
          <p:nvPr/>
        </p:nvPicPr>
        <p:blipFill rotWithShape="1">
          <a:blip r:embed="rId3" cstate="print">
            <a:extLst>
              <a:ext uri="{28A0092B-C50C-407E-A947-70E740481C1C}">
                <a14:useLocalDpi xmlns:a14="http://schemas.microsoft.com/office/drawing/2010/main" val="0"/>
              </a:ext>
            </a:extLst>
          </a:blip>
          <a:srcRect t="42104" r="38434"/>
          <a:stretch/>
        </p:blipFill>
        <p:spPr>
          <a:xfrm>
            <a:off x="110168" y="2390657"/>
            <a:ext cx="4597626" cy="2787269"/>
          </a:xfrm>
          <a:prstGeom prst="rect">
            <a:avLst/>
          </a:prstGeom>
        </p:spPr>
      </p:pic>
      <p:pic>
        <p:nvPicPr>
          <p:cNvPr id="6" name="Obrázok 5"/>
          <p:cNvPicPr>
            <a:picLocks noChangeAspect="1"/>
          </p:cNvPicPr>
          <p:nvPr/>
        </p:nvPicPr>
        <p:blipFill rotWithShape="1">
          <a:blip r:embed="rId4" cstate="print">
            <a:extLst>
              <a:ext uri="{28A0092B-C50C-407E-A947-70E740481C1C}">
                <a14:useLocalDpi xmlns:a14="http://schemas.microsoft.com/office/drawing/2010/main" val="0"/>
              </a:ext>
            </a:extLst>
          </a:blip>
          <a:srcRect t="4394" r="2892"/>
          <a:stretch/>
        </p:blipFill>
        <p:spPr>
          <a:xfrm>
            <a:off x="4794370" y="2436795"/>
            <a:ext cx="4111826" cy="2719099"/>
          </a:xfrm>
          <a:prstGeom prst="rect">
            <a:avLst/>
          </a:prstGeom>
        </p:spPr>
      </p:pic>
    </p:spTree>
    <p:extLst>
      <p:ext uri="{BB962C8B-B14F-4D97-AF65-F5344CB8AC3E}">
        <p14:creationId xmlns:p14="http://schemas.microsoft.com/office/powerpoint/2010/main" val="24803906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fade">
                                      <p:cBhvr>
                                        <p:cTn id="14" dur="1000"/>
                                        <p:tgtEl>
                                          <p:spTgt spid="6"/>
                                        </p:tgtEl>
                                      </p:cBhvr>
                                    </p:animEffect>
                                    <p:anim calcmode="lin" valueType="num">
                                      <p:cBhvr>
                                        <p:cTn id="15" dur="1000" fill="hold"/>
                                        <p:tgtEl>
                                          <p:spTgt spid="6"/>
                                        </p:tgtEl>
                                        <p:attrNameLst>
                                          <p:attrName>ppt_x</p:attrName>
                                        </p:attrNameLst>
                                      </p:cBhvr>
                                      <p:tavLst>
                                        <p:tav tm="0">
                                          <p:val>
                                            <p:strVal val="#ppt_x"/>
                                          </p:val>
                                        </p:tav>
                                        <p:tav tm="100000">
                                          <p:val>
                                            <p:strVal val="#ppt_x"/>
                                          </p:val>
                                        </p:tav>
                                      </p:tavLst>
                                    </p:anim>
                                    <p:anim calcmode="lin" valueType="num">
                                      <p:cBhvr>
                                        <p:cTn id="16"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Nadpis 1"/>
          <p:cNvSpPr>
            <a:spLocks noGrp="1"/>
          </p:cNvSpPr>
          <p:nvPr>
            <p:ph type="title"/>
          </p:nvPr>
        </p:nvSpPr>
        <p:spPr>
          <a:xfrm>
            <a:off x="3007606" y="254957"/>
            <a:ext cx="6070293" cy="989949"/>
          </a:xfrm>
        </p:spPr>
        <p:txBody>
          <a:bodyPr>
            <a:noAutofit/>
          </a:bodyPr>
          <a:lstStyle/>
          <a:p>
            <a:r>
              <a:rPr lang="sk-SK" sz="3400" dirty="0" smtClean="0"/>
              <a:t>Vzťah medzi obvodom a obsahom obdĺžnika</a:t>
            </a:r>
            <a:endParaRPr lang="sk-SK" sz="3400" dirty="0"/>
          </a:p>
        </p:txBody>
      </p:sp>
      <p:sp>
        <p:nvSpPr>
          <p:cNvPr id="3" name="Zástupný symbol obsahu 2"/>
          <p:cNvSpPr>
            <a:spLocks noGrp="1"/>
          </p:cNvSpPr>
          <p:nvPr>
            <p:ph idx="1"/>
          </p:nvPr>
        </p:nvSpPr>
        <p:spPr>
          <a:xfrm>
            <a:off x="628650" y="1520328"/>
            <a:ext cx="7886700" cy="3852565"/>
          </a:xfrm>
        </p:spPr>
        <p:txBody>
          <a:bodyPr/>
          <a:lstStyle/>
          <a:p>
            <a:r>
              <a:rPr lang="sk-SK" dirty="0"/>
              <a:t>Úloha: Jednu stranu štvorca zmenšíme o 5% a </a:t>
            </a:r>
            <a:r>
              <a:rPr lang="sk-SK" dirty="0" smtClean="0"/>
              <a:t>susednú </a:t>
            </a:r>
            <a:r>
              <a:rPr lang="sk-SK" dirty="0"/>
              <a:t>stranu </a:t>
            </a:r>
            <a:r>
              <a:rPr lang="sk-SK" dirty="0" smtClean="0"/>
              <a:t>štvorca zväčšíme </a:t>
            </a:r>
            <a:r>
              <a:rPr lang="sk-SK" dirty="0"/>
              <a:t>o 5%. Aký bude obsah </a:t>
            </a:r>
            <a:r>
              <a:rPr lang="sk-SK" dirty="0" smtClean="0"/>
              <a:t>získaného obdĺžnika </a:t>
            </a:r>
            <a:r>
              <a:rPr lang="sk-SK" dirty="0"/>
              <a:t>v porovnaní s obsahom </a:t>
            </a:r>
            <a:r>
              <a:rPr lang="sk-SK" dirty="0" smtClean="0"/>
              <a:t>štvorca?</a:t>
            </a:r>
          </a:p>
          <a:p>
            <a:r>
              <a:rPr lang="sk-SK" dirty="0"/>
              <a:t>Majú obdĺžniky s rovnakým obvodom rovnaký obsah</a:t>
            </a:r>
            <a:r>
              <a:rPr lang="sk-SK" dirty="0" smtClean="0"/>
              <a:t>?</a:t>
            </a:r>
          </a:p>
          <a:p>
            <a:r>
              <a:rPr lang="sk-SK" dirty="0" smtClean="0"/>
              <a:t>Ktorý z </a:t>
            </a:r>
            <a:r>
              <a:rPr lang="sk-SK" dirty="0" smtClean="0">
                <a:hlinkClick r:id="rId3" action="ppaction://hlinkfile"/>
              </a:rPr>
              <a:t>obdĺžnikov</a:t>
            </a:r>
            <a:r>
              <a:rPr lang="sk-SK" dirty="0" smtClean="0"/>
              <a:t> s rovnakým obvodom má najväčší obsah?</a:t>
            </a:r>
            <a:endParaRPr lang="sk-SK" dirty="0"/>
          </a:p>
          <a:p>
            <a:endParaRPr lang="sk-SK" dirty="0" smtClean="0"/>
          </a:p>
        </p:txBody>
      </p:sp>
    </p:spTree>
    <p:extLst>
      <p:ext uri="{BB962C8B-B14F-4D97-AF65-F5344CB8AC3E}">
        <p14:creationId xmlns:p14="http://schemas.microsoft.com/office/powerpoint/2010/main" val="336256945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3646583" y="199872"/>
            <a:ext cx="5310129" cy="1000965"/>
          </a:xfrm>
        </p:spPr>
        <p:txBody>
          <a:bodyPr>
            <a:normAutofit fontScale="90000"/>
          </a:bodyPr>
          <a:lstStyle/>
          <a:p>
            <a:r>
              <a:rPr lang="sk-SK" sz="4000" dirty="0" smtClean="0"/>
              <a:t>Overovanie inovatívnych metodík</a:t>
            </a:r>
            <a:endParaRPr lang="sk-SK" sz="4000" dirty="0"/>
          </a:p>
        </p:txBody>
      </p:sp>
      <p:sp>
        <p:nvSpPr>
          <p:cNvPr id="3" name="Zástupný symbol obsahu 2"/>
          <p:cNvSpPr>
            <a:spLocks noGrp="1"/>
          </p:cNvSpPr>
          <p:nvPr>
            <p:ph idx="1"/>
          </p:nvPr>
        </p:nvSpPr>
        <p:spPr>
          <a:xfrm>
            <a:off x="600892" y="1319349"/>
            <a:ext cx="7889966" cy="4053546"/>
          </a:xfrm>
        </p:spPr>
        <p:txBody>
          <a:bodyPr/>
          <a:lstStyle/>
          <a:p>
            <a:r>
              <a:rPr lang="sk-SK" sz="2100" dirty="0" smtClean="0"/>
              <a:t>Kedy sú dva trojuholníky zhodné,</a:t>
            </a:r>
          </a:p>
          <a:p>
            <a:r>
              <a:rPr lang="sk-SK" sz="2100" dirty="0"/>
              <a:t>s</a:t>
            </a:r>
            <a:r>
              <a:rPr lang="sk-SK" sz="2100" dirty="0" smtClean="0"/>
              <a:t>tredná priečka trojuholníka,</a:t>
            </a:r>
          </a:p>
          <a:p>
            <a:r>
              <a:rPr lang="sk-SK" sz="2100" dirty="0" smtClean="0"/>
              <a:t>zostroj štvorec – zhodné zobrazenia v konštrukčných úlohách, </a:t>
            </a:r>
          </a:p>
          <a:p>
            <a:r>
              <a:rPr lang="sk-SK" sz="2100" dirty="0"/>
              <a:t>r</a:t>
            </a:r>
            <a:r>
              <a:rPr lang="sk-SK" sz="2100" dirty="0" smtClean="0"/>
              <a:t>ozdeľujme trojuholník na časti s rovnakým obsahom,</a:t>
            </a:r>
          </a:p>
          <a:p>
            <a:r>
              <a:rPr lang="sk-SK" sz="2100" dirty="0"/>
              <a:t>r</a:t>
            </a:r>
            <a:r>
              <a:rPr lang="sk-SK" sz="2100" dirty="0" smtClean="0"/>
              <a:t>ôzne pohľady na rezy hranatých telies rovinou,</a:t>
            </a:r>
          </a:p>
          <a:p>
            <a:r>
              <a:rPr lang="sk-SK" sz="2100" dirty="0" smtClean="0"/>
              <a:t>množiny bodov danej vlastnosti,</a:t>
            </a:r>
          </a:p>
          <a:p>
            <a:r>
              <a:rPr lang="sk-SK" sz="2100" dirty="0" smtClean="0"/>
              <a:t>hľadáme najkratšiu cestu na povrchu telies,</a:t>
            </a:r>
          </a:p>
          <a:p>
            <a:r>
              <a:rPr lang="sk-SK" sz="2100" dirty="0"/>
              <a:t>i</a:t>
            </a:r>
            <a:r>
              <a:rPr lang="sk-SK" sz="2100" dirty="0" smtClean="0"/>
              <a:t>racionálne nerovnice,</a:t>
            </a:r>
          </a:p>
          <a:p>
            <a:r>
              <a:rPr lang="sk-SK" sz="2100" dirty="0"/>
              <a:t>č</a:t>
            </a:r>
            <a:r>
              <a:rPr lang="sk-SK" sz="2100" dirty="0" smtClean="0"/>
              <a:t>akacie lehoty v praxi,</a:t>
            </a:r>
          </a:p>
          <a:p>
            <a:r>
              <a:rPr lang="sk-SK" sz="2100" dirty="0"/>
              <a:t>l</a:t>
            </a:r>
            <a:r>
              <a:rPr lang="sk-SK" sz="2100" dirty="0" smtClean="0"/>
              <a:t>ineárna optimalizácia.</a:t>
            </a:r>
          </a:p>
        </p:txBody>
      </p:sp>
    </p:spTree>
    <p:extLst>
      <p:ext uri="{BB962C8B-B14F-4D97-AF65-F5344CB8AC3E}">
        <p14:creationId xmlns:p14="http://schemas.microsoft.com/office/powerpoint/2010/main" val="339464534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3448280" y="274638"/>
            <a:ext cx="5238520" cy="694846"/>
          </a:xfrm>
        </p:spPr>
        <p:txBody>
          <a:bodyPr>
            <a:normAutofit/>
          </a:bodyPr>
          <a:lstStyle/>
          <a:p>
            <a:r>
              <a:rPr lang="sk-SK" sz="4000" dirty="0" smtClean="0"/>
              <a:t>Informačné zdroje</a:t>
            </a:r>
            <a:endParaRPr lang="sk-SK" sz="4000" dirty="0"/>
          </a:p>
        </p:txBody>
      </p:sp>
      <p:sp>
        <p:nvSpPr>
          <p:cNvPr id="3" name="Zástupný symbol obsahu 2"/>
          <p:cNvSpPr>
            <a:spLocks noGrp="1"/>
          </p:cNvSpPr>
          <p:nvPr>
            <p:ph idx="1"/>
          </p:nvPr>
        </p:nvSpPr>
        <p:spPr>
          <a:xfrm>
            <a:off x="971600" y="1123406"/>
            <a:ext cx="7715200" cy="4260124"/>
          </a:xfrm>
        </p:spPr>
        <p:txBody>
          <a:bodyPr>
            <a:noAutofit/>
          </a:bodyPr>
          <a:lstStyle/>
          <a:p>
            <a:r>
              <a:rPr lang="sk-SK" sz="1900" dirty="0" err="1" smtClean="0"/>
              <a:t>Allmond</a:t>
            </a:r>
            <a:r>
              <a:rPr lang="sk-SK" sz="1900" dirty="0" smtClean="0"/>
              <a:t>, S., </a:t>
            </a:r>
            <a:r>
              <a:rPr lang="sk-SK" sz="1900" dirty="0" err="1" smtClean="0"/>
              <a:t>Wells</a:t>
            </a:r>
            <a:r>
              <a:rPr lang="sk-SK" sz="1900" dirty="0" smtClean="0"/>
              <a:t>, J., </a:t>
            </a:r>
            <a:r>
              <a:rPr lang="sk-SK" sz="1900" dirty="0" err="1" smtClean="0"/>
              <a:t>Makar</a:t>
            </a:r>
            <a:r>
              <a:rPr lang="sk-SK" sz="1900" dirty="0" smtClean="0"/>
              <a:t>, K.: </a:t>
            </a:r>
            <a:r>
              <a:rPr lang="sk-SK" sz="1900" dirty="0" err="1" smtClean="0"/>
              <a:t>Thinking</a:t>
            </a:r>
            <a:r>
              <a:rPr lang="sk-SK" sz="1900" dirty="0" smtClean="0"/>
              <a:t> </a:t>
            </a:r>
            <a:r>
              <a:rPr lang="sk-SK" sz="1900" dirty="0" err="1" smtClean="0"/>
              <a:t>through</a:t>
            </a:r>
            <a:r>
              <a:rPr lang="sk-SK" sz="1900" dirty="0" smtClean="0"/>
              <a:t> </a:t>
            </a:r>
            <a:r>
              <a:rPr lang="sk-SK" sz="1900" dirty="0" err="1" smtClean="0"/>
              <a:t>mathematics</a:t>
            </a:r>
            <a:r>
              <a:rPr lang="sk-SK" sz="1900" dirty="0" smtClean="0"/>
              <a:t>, </a:t>
            </a:r>
            <a:r>
              <a:rPr lang="sk-SK" sz="1900" dirty="0" err="1" smtClean="0"/>
              <a:t>Engaging</a:t>
            </a:r>
            <a:r>
              <a:rPr lang="sk-SK" sz="1900" dirty="0" smtClean="0"/>
              <a:t> </a:t>
            </a:r>
            <a:r>
              <a:rPr lang="sk-SK" sz="1900" dirty="0" err="1" smtClean="0"/>
              <a:t>students</a:t>
            </a:r>
            <a:r>
              <a:rPr lang="sk-SK" sz="1900" dirty="0" smtClean="0"/>
              <a:t> </a:t>
            </a:r>
            <a:r>
              <a:rPr lang="sk-SK" sz="1900" dirty="0" err="1" smtClean="0"/>
              <a:t>with</a:t>
            </a:r>
            <a:r>
              <a:rPr lang="sk-SK" sz="1900" dirty="0" smtClean="0"/>
              <a:t> </a:t>
            </a:r>
            <a:r>
              <a:rPr lang="sk-SK" sz="1900" dirty="0" err="1" smtClean="0"/>
              <a:t>inquiry</a:t>
            </a:r>
            <a:r>
              <a:rPr lang="sk-SK" sz="1900" dirty="0" smtClean="0"/>
              <a:t> </a:t>
            </a:r>
            <a:r>
              <a:rPr lang="sk-SK" sz="1900" dirty="0" err="1" smtClean="0"/>
              <a:t>based</a:t>
            </a:r>
            <a:r>
              <a:rPr lang="sk-SK" sz="1900" dirty="0" smtClean="0"/>
              <a:t> </a:t>
            </a:r>
            <a:r>
              <a:rPr lang="sk-SK" sz="1900" dirty="0" err="1" smtClean="0"/>
              <a:t>learning</a:t>
            </a:r>
            <a:r>
              <a:rPr lang="sk-SK" sz="1900" dirty="0" smtClean="0"/>
              <a:t>. </a:t>
            </a:r>
            <a:r>
              <a:rPr lang="sk-SK" sz="1900" dirty="0" err="1" smtClean="0"/>
              <a:t>Curriculumpress</a:t>
            </a:r>
            <a:r>
              <a:rPr lang="sk-SK" sz="1900" dirty="0" smtClean="0"/>
              <a:t>, 2010.</a:t>
            </a:r>
          </a:p>
          <a:p>
            <a:r>
              <a:rPr lang="sk-SK" sz="1900" dirty="0" err="1" smtClean="0"/>
              <a:t>Banchi</a:t>
            </a:r>
            <a:r>
              <a:rPr lang="sk-SK" sz="1900" dirty="0" smtClean="0"/>
              <a:t>, H., </a:t>
            </a:r>
            <a:r>
              <a:rPr lang="sk-SK" sz="1900" dirty="0" err="1" smtClean="0"/>
              <a:t>Bell</a:t>
            </a:r>
            <a:r>
              <a:rPr lang="sk-SK" sz="1900" dirty="0" smtClean="0"/>
              <a:t>, R.: </a:t>
            </a:r>
            <a:r>
              <a:rPr lang="sk-SK" sz="1900" dirty="0" err="1" smtClean="0"/>
              <a:t>The</a:t>
            </a:r>
            <a:r>
              <a:rPr lang="sk-SK" sz="1900" dirty="0" smtClean="0"/>
              <a:t> </a:t>
            </a:r>
            <a:r>
              <a:rPr lang="sk-SK" sz="1900" dirty="0" err="1" smtClean="0"/>
              <a:t>many</a:t>
            </a:r>
            <a:r>
              <a:rPr lang="sk-SK" sz="1900" dirty="0" smtClean="0"/>
              <a:t> </a:t>
            </a:r>
            <a:r>
              <a:rPr lang="sk-SK" sz="1900" dirty="0" err="1"/>
              <a:t>L</a:t>
            </a:r>
            <a:r>
              <a:rPr lang="sk-SK" sz="1900" dirty="0" err="1" smtClean="0"/>
              <a:t>evels</a:t>
            </a:r>
            <a:r>
              <a:rPr lang="sk-SK" sz="1900" dirty="0" smtClean="0"/>
              <a:t> of </a:t>
            </a:r>
            <a:r>
              <a:rPr lang="sk-SK" sz="1900" dirty="0" err="1" smtClean="0"/>
              <a:t>Inquiry</a:t>
            </a:r>
            <a:r>
              <a:rPr lang="sk-SK" sz="1900" dirty="0" smtClean="0"/>
              <a:t>. </a:t>
            </a:r>
            <a:r>
              <a:rPr lang="sk-SK" sz="1900" dirty="0" err="1" smtClean="0"/>
              <a:t>Science</a:t>
            </a:r>
            <a:r>
              <a:rPr lang="sk-SK" sz="1900" dirty="0" smtClean="0"/>
              <a:t> and </a:t>
            </a:r>
            <a:r>
              <a:rPr lang="sk-SK" sz="1900" dirty="0" err="1" smtClean="0"/>
              <a:t>Children</a:t>
            </a:r>
            <a:r>
              <a:rPr lang="sk-SK" sz="1900" dirty="0" smtClean="0"/>
              <a:t>, 2008.</a:t>
            </a:r>
          </a:p>
          <a:p>
            <a:r>
              <a:rPr lang="en-US" sz="1900" dirty="0" smtClean="0"/>
              <a:t>EACEA </a:t>
            </a:r>
            <a:r>
              <a:rPr lang="en-US" sz="1900" dirty="0"/>
              <a:t>P9 EURYDICE, Mathematics in Education in Europe: Common Challenges and National Policies. Education, Audiovisual and Culture Executive Agency, 2011</a:t>
            </a:r>
            <a:r>
              <a:rPr lang="sk-SK" sz="1900" dirty="0" smtClean="0"/>
              <a:t>.</a:t>
            </a:r>
          </a:p>
          <a:p>
            <a:r>
              <a:rPr lang="sk-SK" sz="1900" dirty="0" smtClean="0"/>
              <a:t>Lukáč, S., </a:t>
            </a:r>
            <a:r>
              <a:rPr lang="sk-SK" sz="1900" dirty="0" err="1" smtClean="0"/>
              <a:t>Šnajder</a:t>
            </a:r>
            <a:r>
              <a:rPr lang="sk-SK" sz="1900" dirty="0" smtClean="0"/>
              <a:t>, Ľ., </a:t>
            </a:r>
            <a:r>
              <a:rPr lang="sk-SK" sz="1900" dirty="0" err="1" smtClean="0"/>
              <a:t>Guniš</a:t>
            </a:r>
            <a:r>
              <a:rPr lang="sk-SK" sz="1900" dirty="0" smtClean="0"/>
              <a:t>, J., </a:t>
            </a:r>
            <a:r>
              <a:rPr lang="sk-SK" sz="1900" dirty="0" err="1" smtClean="0"/>
              <a:t>Ješková</a:t>
            </a:r>
            <a:r>
              <a:rPr lang="sk-SK" sz="1900" dirty="0" smtClean="0"/>
              <a:t>, Z.: Bádateľsky orientované vyučovanie matematiky a informatiky na stredných školách, Košice, 2017.</a:t>
            </a:r>
          </a:p>
          <a:p>
            <a:r>
              <a:rPr lang="sk-SK" sz="1900" dirty="0" err="1" smtClean="0"/>
              <a:t>Marshall</a:t>
            </a:r>
            <a:r>
              <a:rPr lang="sk-SK" sz="1900" dirty="0" smtClean="0"/>
              <a:t>, J., C.: </a:t>
            </a:r>
            <a:r>
              <a:rPr lang="en-US" sz="1900" dirty="0"/>
              <a:t>Succeeding with Inquiry in Science and Math </a:t>
            </a:r>
            <a:r>
              <a:rPr lang="en-US" sz="1900" dirty="0" smtClean="0"/>
              <a:t>Classrooms</a:t>
            </a:r>
            <a:r>
              <a:rPr lang="sk-SK" sz="1900" dirty="0" smtClean="0"/>
              <a:t>, 2013.</a:t>
            </a:r>
          </a:p>
          <a:p>
            <a:r>
              <a:rPr lang="sk-SK" sz="1900" dirty="0" err="1" smtClean="0"/>
              <a:t>Rocard</a:t>
            </a:r>
            <a:r>
              <a:rPr lang="sk-SK" sz="1900" dirty="0" smtClean="0"/>
              <a:t>, M. </a:t>
            </a:r>
            <a:r>
              <a:rPr lang="sk-SK" sz="1900" dirty="0"/>
              <a:t>e</a:t>
            </a:r>
            <a:r>
              <a:rPr lang="sk-SK" sz="1900" dirty="0" smtClean="0"/>
              <a:t>t al.: </a:t>
            </a:r>
            <a:r>
              <a:rPr lang="sk-SK" sz="1900" dirty="0" err="1" smtClean="0"/>
              <a:t>Science</a:t>
            </a:r>
            <a:r>
              <a:rPr lang="sk-SK" sz="1900" dirty="0" smtClean="0"/>
              <a:t> </a:t>
            </a:r>
            <a:r>
              <a:rPr lang="sk-SK" sz="1900" dirty="0" err="1" smtClean="0"/>
              <a:t>education</a:t>
            </a:r>
            <a:r>
              <a:rPr lang="sk-SK" sz="1900" dirty="0" smtClean="0"/>
              <a:t> </a:t>
            </a:r>
            <a:r>
              <a:rPr lang="sk-SK" sz="1900" dirty="0" err="1" smtClean="0"/>
              <a:t>now</a:t>
            </a:r>
            <a:r>
              <a:rPr lang="sk-SK" sz="1900" dirty="0" smtClean="0"/>
              <a:t>: A </a:t>
            </a:r>
            <a:r>
              <a:rPr lang="sk-SK" sz="1900" dirty="0" err="1" smtClean="0"/>
              <a:t>renewed</a:t>
            </a:r>
            <a:r>
              <a:rPr lang="sk-SK" sz="1900" dirty="0" smtClean="0"/>
              <a:t> </a:t>
            </a:r>
            <a:r>
              <a:rPr lang="sk-SK" sz="1900" dirty="0" err="1" smtClean="0"/>
              <a:t>pedagogy</a:t>
            </a:r>
            <a:r>
              <a:rPr lang="sk-SK" sz="1900" dirty="0" smtClean="0"/>
              <a:t> </a:t>
            </a:r>
            <a:r>
              <a:rPr lang="sk-SK" sz="1900" dirty="0" err="1" smtClean="0"/>
              <a:t>for</a:t>
            </a:r>
            <a:r>
              <a:rPr lang="sk-SK" sz="1900" dirty="0" smtClean="0"/>
              <a:t> </a:t>
            </a:r>
            <a:r>
              <a:rPr lang="sk-SK" sz="1900" dirty="0" err="1" smtClean="0"/>
              <a:t>the</a:t>
            </a:r>
            <a:r>
              <a:rPr lang="sk-SK" sz="1900" dirty="0" smtClean="0"/>
              <a:t> </a:t>
            </a:r>
            <a:r>
              <a:rPr lang="sk-SK" sz="1900" dirty="0" err="1" smtClean="0"/>
              <a:t>future</a:t>
            </a:r>
            <a:r>
              <a:rPr lang="sk-SK" sz="1900" dirty="0" smtClean="0"/>
              <a:t> of </a:t>
            </a:r>
            <a:r>
              <a:rPr lang="sk-SK" sz="1900" dirty="0" err="1" smtClean="0"/>
              <a:t>Europe</a:t>
            </a:r>
            <a:r>
              <a:rPr lang="sk-SK" sz="1900" dirty="0" smtClean="0"/>
              <a:t>, </a:t>
            </a:r>
            <a:r>
              <a:rPr lang="sk-SK" sz="1900" dirty="0" err="1" smtClean="0"/>
              <a:t>Belgium</a:t>
            </a:r>
            <a:r>
              <a:rPr lang="sk-SK" sz="1900" dirty="0" smtClean="0"/>
              <a:t>, 2007.</a:t>
            </a:r>
          </a:p>
          <a:p>
            <a:r>
              <a:rPr lang="sk-SK" sz="1900" dirty="0" smtClean="0"/>
              <a:t>Učebnice matematiky.</a:t>
            </a:r>
            <a:endParaRPr lang="sk-SK" sz="1900" dirty="0"/>
          </a:p>
        </p:txBody>
      </p:sp>
    </p:spTree>
    <p:extLst>
      <p:ext uri="{BB962C8B-B14F-4D97-AF65-F5344CB8AC3E}">
        <p14:creationId xmlns:p14="http://schemas.microsoft.com/office/powerpoint/2010/main" val="2534040427"/>
      </p:ext>
    </p:extLst>
  </p:cSld>
  <p:clrMapOvr>
    <a:masterClrMapping/>
  </p:clrMapOvr>
  <p:timing>
    <p:tnLst>
      <p:par>
        <p:cTn id="1" dur="indefinite" restart="never" nodeType="tmRoot"/>
      </p:par>
    </p:tnLst>
  </p:timing>
</p:sld>
</file>

<file path=ppt/theme/theme1.xml><?xml version="1.0" encoding="utf-8"?>
<a:theme xmlns:a="http://schemas.openxmlformats.org/drawingml/2006/main" name="Motív balíka Office">
  <a:themeElements>
    <a:clrScheme name="Motív balíka 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Motív balíka 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Motív balíka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Motív balíka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1902</TotalTime>
  <Words>1220</Words>
  <Application>Microsoft Office PowerPoint</Application>
  <PresentationFormat>Prezentácia na obrazovke (4:3)</PresentationFormat>
  <Paragraphs>98</Paragraphs>
  <Slides>10</Slides>
  <Notes>9</Notes>
  <HiddenSlides>1</HiddenSlides>
  <MMClips>0</MMClips>
  <ScaleCrop>false</ScaleCrop>
  <HeadingPairs>
    <vt:vector size="6" baseType="variant">
      <vt:variant>
        <vt:lpstr>Použité písma</vt:lpstr>
      </vt:variant>
      <vt:variant>
        <vt:i4>3</vt:i4>
      </vt:variant>
      <vt:variant>
        <vt:lpstr>Motív</vt:lpstr>
      </vt:variant>
      <vt:variant>
        <vt:i4>1</vt:i4>
      </vt:variant>
      <vt:variant>
        <vt:lpstr>Nadpisy snímok</vt:lpstr>
      </vt:variant>
      <vt:variant>
        <vt:i4>10</vt:i4>
      </vt:variant>
    </vt:vector>
  </HeadingPairs>
  <TitlesOfParts>
    <vt:vector size="14" baseType="lpstr">
      <vt:lpstr>Arial</vt:lpstr>
      <vt:lpstr>Calibri</vt:lpstr>
      <vt:lpstr>Calibri Light</vt:lpstr>
      <vt:lpstr>Motív balíka Office</vt:lpstr>
      <vt:lpstr>Prezentácia programu PowerPoint</vt:lpstr>
      <vt:lpstr>Inovácia matematického vzdelávania</vt:lpstr>
      <vt:lpstr>Bádateľsky orientované vyučovanie (BOV)</vt:lpstr>
      <vt:lpstr>Os uhla v pravouhlom trojuholníku</vt:lpstr>
      <vt:lpstr>Priesečník osi uhla s osou protiľahlej strany v trojuholníku</vt:lpstr>
      <vt:lpstr>Lineárna závislosť</vt:lpstr>
      <vt:lpstr>Vzťah medzi obvodom a obsahom obdĺžnika</vt:lpstr>
      <vt:lpstr>Overovanie inovatívnych metodík</vt:lpstr>
      <vt:lpstr>Informačné zdroje</vt:lpstr>
      <vt:lpstr>Ďakujem za pozornosť</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Prezentácia programu PowerPoint</dc:title>
  <dc:creator>Petras Jan</dc:creator>
  <cp:lastModifiedBy>user</cp:lastModifiedBy>
  <cp:revision>137</cp:revision>
  <dcterms:created xsi:type="dcterms:W3CDTF">2017-10-23T08:52:40Z</dcterms:created>
  <dcterms:modified xsi:type="dcterms:W3CDTF">2019-02-14T06:13:53Z</dcterms:modified>
</cp:coreProperties>
</file>