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2" r:id="rId12"/>
    <p:sldId id="273" r:id="rId13"/>
    <p:sldId id="274" r:id="rId14"/>
    <p:sldId id="275" r:id="rId15"/>
    <p:sldId id="280" r:id="rId16"/>
    <p:sldId id="281" r:id="rId17"/>
    <p:sldId id="276" r:id="rId18"/>
    <p:sldId id="277" r:id="rId19"/>
    <p:sldId id="278" r:id="rId20"/>
    <p:sldId id="282" r:id="rId21"/>
    <p:sldId id="279" r:id="rId22"/>
    <p:sldId id="271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6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5. 3. 2019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497D31C0-2E34-4E83-B3AE-F06C610A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07" y="2447516"/>
            <a:ext cx="7772400" cy="1783730"/>
          </a:xfrm>
        </p:spPr>
        <p:txBody>
          <a:bodyPr/>
          <a:lstStyle/>
          <a:p>
            <a:r>
              <a:rPr lang="sk-SK" sz="3200" b="1" dirty="0" smtClean="0"/>
              <a:t>Aktivity </a:t>
            </a:r>
            <a:br>
              <a:rPr lang="sk-SK" sz="3200" b="1" dirty="0" smtClean="0"/>
            </a:br>
            <a:r>
              <a:rPr lang="sk-SK" sz="3200" b="1" dirty="0" smtClean="0"/>
              <a:t>CVTI SR - Školské výpočtové stredisko Piešťany</a:t>
            </a:r>
            <a:br>
              <a:rPr lang="sk-SK" sz="3200" b="1" dirty="0" smtClean="0"/>
            </a:br>
            <a:r>
              <a:rPr lang="sk-SK" sz="3200" b="1" dirty="0" smtClean="0"/>
              <a:t>v projekte</a:t>
            </a:r>
            <a:endParaRPr lang="sk-SK" sz="3200" b="1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EDE5F767-E0BC-4DC4-89E8-81993560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5428" y="4783063"/>
            <a:ext cx="3130378" cy="381000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9" y="897716"/>
            <a:ext cx="7886700" cy="825206"/>
          </a:xfrm>
        </p:spPr>
        <p:txBody>
          <a:bodyPr/>
          <a:lstStyle/>
          <a:p>
            <a:r>
              <a:rPr lang="sk-SK" altLang="sk-SK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1.3. </a:t>
            </a: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Motivácia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žiakov a študentov pre štúdium IKT, prírodných a technických vied</a:t>
            </a:r>
            <a:b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1722922"/>
            <a:ext cx="7886700" cy="3705726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Krúžky so zameraním na IT</a:t>
            </a:r>
          </a:p>
          <a:p>
            <a:pPr>
              <a:buFontTx/>
              <a:buChar char="-"/>
            </a:pPr>
            <a:endParaRPr lang="sk-SK" sz="2000" dirty="0" smtClean="0"/>
          </a:p>
          <a:p>
            <a:pPr>
              <a:buFontTx/>
              <a:buChar char="-"/>
            </a:pPr>
            <a:r>
              <a:rPr lang="sk-SK" sz="2000" dirty="0" smtClean="0"/>
              <a:t>krúžky pre žiakov partnerských škôl</a:t>
            </a:r>
          </a:p>
          <a:p>
            <a:pPr>
              <a:buFontTx/>
              <a:buChar char="-"/>
            </a:pPr>
            <a:r>
              <a:rPr lang="sk-SK" sz="2000" dirty="0" smtClean="0"/>
              <a:t>realizácia na partnerskej škole alebo na ŠVS</a:t>
            </a:r>
          </a:p>
          <a:p>
            <a:pPr>
              <a:buFontTx/>
              <a:buChar char="-"/>
            </a:pPr>
            <a:r>
              <a:rPr lang="sk-SK" sz="2000" dirty="0" smtClean="0"/>
              <a:t>trvanie krúžku 6 x 1,5 hod.</a:t>
            </a:r>
          </a:p>
          <a:p>
            <a:pPr>
              <a:buFontTx/>
              <a:buChar char="-"/>
            </a:pPr>
            <a:r>
              <a:rPr lang="sk-SK" sz="2000" dirty="0" smtClean="0"/>
              <a:t>témy: 3D tlač a 3D modelovanie, Programovanie v jazyku </a:t>
            </a:r>
            <a:r>
              <a:rPr lang="sk-SK" sz="2000" dirty="0" err="1" smtClean="0"/>
              <a:t>Scratch</a:t>
            </a:r>
            <a:r>
              <a:rPr lang="sk-SK" sz="2000" dirty="0" smtClean="0"/>
              <a:t> 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59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74907"/>
            <a:ext cx="7886700" cy="825206"/>
          </a:xfrm>
        </p:spPr>
        <p:txBody>
          <a:bodyPr/>
          <a:lstStyle/>
          <a:p>
            <a:r>
              <a:rPr lang="sk-SK" altLang="sk-SK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1.3. </a:t>
            </a: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Motivácia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žiakov a študentov pre štúdium IKT, prírodných a technických vied</a:t>
            </a:r>
            <a:b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381278"/>
            <a:ext cx="7886700" cy="3705726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Krúžky so zameraním na IT</a:t>
            </a:r>
            <a:endParaRPr lang="sk-SK" sz="2000" dirty="0"/>
          </a:p>
          <a:p>
            <a:pPr marL="0" indent="0">
              <a:buNone/>
            </a:pPr>
            <a:r>
              <a:rPr lang="sk-SK" sz="2000" dirty="0" smtClean="0"/>
              <a:t>Zrealizovali sme 3 krúžky pre žiakov ZŠ Piešťany </a:t>
            </a:r>
            <a:r>
              <a:rPr lang="sk-SK" sz="2000" dirty="0" err="1" smtClean="0"/>
              <a:t>Holubyho</a:t>
            </a:r>
            <a:r>
              <a:rPr lang="sk-SK" sz="2000" dirty="0" smtClean="0"/>
              <a:t> ul., ZŠ Moravany nad Váhom, Gymnázium </a:t>
            </a:r>
            <a:r>
              <a:rPr lang="sk-SK" sz="2000" dirty="0" err="1" smtClean="0"/>
              <a:t>Pierra</a:t>
            </a:r>
            <a:r>
              <a:rPr lang="sk-SK" sz="2000" dirty="0" smtClean="0"/>
              <a:t> de </a:t>
            </a:r>
            <a:r>
              <a:rPr lang="sk-SK" sz="2000" dirty="0" err="1" smtClean="0"/>
              <a:t>Coubertina</a:t>
            </a:r>
            <a:r>
              <a:rPr lang="sk-SK" sz="2000" dirty="0" smtClean="0"/>
              <a:t> Piešťany</a:t>
            </a:r>
          </a:p>
          <a:p>
            <a:pPr marL="0" indent="0">
              <a:buNone/>
            </a:pPr>
            <a:endParaRPr lang="sk-SK" sz="2000" dirty="0" smtClean="0"/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4" y="2799592"/>
            <a:ext cx="4162916" cy="234164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96" y="2799592"/>
            <a:ext cx="4066510" cy="22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1722922"/>
            <a:ext cx="7886700" cy="3705726"/>
          </a:xfrm>
        </p:spPr>
        <p:txBody>
          <a:bodyPr/>
          <a:lstStyle/>
          <a:p>
            <a:pPr marL="0" indent="0">
              <a:buNone/>
            </a:pPr>
            <a:endParaRPr lang="sk-SK" sz="2000" dirty="0" smtClean="0"/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50" y="2189864"/>
            <a:ext cx="4022290" cy="22625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8" y="1389496"/>
            <a:ext cx="2272023" cy="40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1722922"/>
            <a:ext cx="7886700" cy="3705726"/>
          </a:xfrm>
        </p:spPr>
        <p:txBody>
          <a:bodyPr/>
          <a:lstStyle/>
          <a:p>
            <a:pPr marL="0" indent="0">
              <a:buNone/>
            </a:pPr>
            <a:endParaRPr lang="sk-SK" sz="2000" dirty="0" smtClean="0"/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1" y="1547445"/>
            <a:ext cx="4250327" cy="318736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89" y="1547445"/>
            <a:ext cx="2809815" cy="31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9" y="897716"/>
            <a:ext cx="7886700" cy="825206"/>
          </a:xfrm>
        </p:spPr>
        <p:txBody>
          <a:bodyPr/>
          <a:lstStyle/>
          <a:p>
            <a:r>
              <a:rPr lang="sk-SK" altLang="sk-SK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1.3. </a:t>
            </a: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Motivácia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žiakov a študentov pre štúdium IKT, prírodných a technických vied</a:t>
            </a:r>
            <a:b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1607418"/>
            <a:ext cx="7886700" cy="3782729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Workshopy</a:t>
            </a:r>
          </a:p>
          <a:p>
            <a:pPr>
              <a:buFontTx/>
              <a:buChar char="-"/>
            </a:pP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workshopy sú zamerané na popularizáciu a prezentáciu moderných trendov v IT s cieľom prebudiť u žiakov záujem o IT a podporiť ďalšie mimoškolské aktivity</a:t>
            </a:r>
          </a:p>
          <a:p>
            <a:pPr>
              <a:buFontTx/>
              <a:buChar char="-"/>
            </a:pP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realizácia na partnerskej škole alebo na ŠVS</a:t>
            </a:r>
          </a:p>
          <a:p>
            <a:pPr>
              <a:buFontTx/>
              <a:buChar char="-"/>
            </a:pP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trvanie workshopu – 2 hodiny</a:t>
            </a:r>
          </a:p>
          <a:p>
            <a:pPr>
              <a:buFontTx/>
              <a:buChar char="-"/>
            </a:pP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téma: 3D Tlač,  praktická práca s 3D tlačiarňou, ukážky 3D modelov</a:t>
            </a:r>
          </a:p>
          <a:p>
            <a:pPr>
              <a:buFontTx/>
              <a:buChar char="-"/>
            </a:pPr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24 </a:t>
            </a: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zrealizovaných </a:t>
            </a:r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workshopov na ŠVS Piešťany</a:t>
            </a:r>
            <a:endParaRPr lang="sk-SK" sz="2000" b="1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367 žiakov </a:t>
            </a:r>
            <a:endParaRPr lang="sk-SK" sz="2000" b="1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69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9" y="897716"/>
            <a:ext cx="7886700" cy="825206"/>
          </a:xfrm>
        </p:spPr>
        <p:txBody>
          <a:bodyPr/>
          <a:lstStyle/>
          <a:p>
            <a:r>
              <a:rPr lang="sk-SK" altLang="sk-SK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1.3. </a:t>
            </a: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Motivácia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žiakov a študentov pre štúdium IKT, prírodných a technických vied</a:t>
            </a:r>
            <a:b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1607418"/>
            <a:ext cx="7886700" cy="3782729"/>
          </a:xfrm>
        </p:spPr>
        <p:txBody>
          <a:bodyPr/>
          <a:lstStyle/>
          <a:p>
            <a:pPr marL="0" indent="0">
              <a:buNone/>
            </a:pP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Workshopy sme realizovali pre </a:t>
            </a:r>
            <a:endParaRPr lang="sk-SK" sz="2000" b="1" dirty="0" smtClean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ZŠ </a:t>
            </a: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Piešťany </a:t>
            </a:r>
            <a:r>
              <a:rPr lang="sk-SK" sz="2000" b="1" dirty="0" err="1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Holubyho</a:t>
            </a: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ul.</a:t>
            </a:r>
          </a:p>
          <a:p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ZŠ </a:t>
            </a:r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Banka</a:t>
            </a:r>
          </a:p>
          <a:p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ZŠ </a:t>
            </a:r>
            <a:r>
              <a:rPr lang="sk-SK" sz="2000" b="1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Moravany </a:t>
            </a:r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nad Váhom</a:t>
            </a:r>
          </a:p>
          <a:p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ZŠ Vrbové</a:t>
            </a:r>
          </a:p>
          <a:p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ZŠ Veľké Kostoľany</a:t>
            </a:r>
          </a:p>
          <a:p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ZŠ Chtelnica</a:t>
            </a:r>
          </a:p>
          <a:p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ZŠ Pastuchov</a:t>
            </a:r>
          </a:p>
          <a:p>
            <a:r>
              <a:rPr lang="sk-SK" sz="2000" b="1" dirty="0" smtClean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ZŠ Považany</a:t>
            </a:r>
            <a:endParaRPr lang="sk-SK" sz="2000" b="1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57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9" y="897716"/>
            <a:ext cx="7886700" cy="825206"/>
          </a:xfrm>
        </p:spPr>
        <p:txBody>
          <a:bodyPr/>
          <a:lstStyle/>
          <a:p>
            <a:r>
              <a:rPr lang="sk-SK" altLang="sk-SK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1.3. </a:t>
            </a: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Motivácia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žiakov a študentov pre štúdium IKT, prírodných a technických vied</a:t>
            </a:r>
            <a:b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1607418"/>
            <a:ext cx="7886700" cy="3782729"/>
          </a:xfrm>
        </p:spPr>
        <p:txBody>
          <a:bodyPr/>
          <a:lstStyle/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" y="1722922"/>
            <a:ext cx="3959049" cy="296928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18" y="2021810"/>
            <a:ext cx="4222972" cy="23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9" y="897716"/>
            <a:ext cx="7886700" cy="825206"/>
          </a:xfrm>
        </p:spPr>
        <p:txBody>
          <a:bodyPr/>
          <a:lstStyle/>
          <a:p>
            <a:r>
              <a:rPr lang="sk-SK" altLang="sk-SK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1.3. </a:t>
            </a: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Motivácia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žiakov a študentov pre štúdium IKT, prírodných a technických vied</a:t>
            </a:r>
            <a:b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1607418"/>
            <a:ext cx="7886700" cy="3782729"/>
          </a:xfrm>
        </p:spPr>
        <p:txBody>
          <a:bodyPr/>
          <a:lstStyle/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" y="2059118"/>
            <a:ext cx="1998617" cy="333102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97" y="2053050"/>
            <a:ext cx="5011615" cy="30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9" y="897716"/>
            <a:ext cx="7886700" cy="825206"/>
          </a:xfrm>
        </p:spPr>
        <p:txBody>
          <a:bodyPr/>
          <a:lstStyle/>
          <a:p>
            <a:r>
              <a:rPr lang="sk-SK" altLang="sk-SK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1.3. </a:t>
            </a: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Motivácia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žiakov a študentov pre štúdium IKT, prírodných a technických vied</a:t>
            </a:r>
            <a:b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1607418"/>
            <a:ext cx="7886700" cy="3782729"/>
          </a:xfrm>
        </p:spPr>
        <p:txBody>
          <a:bodyPr/>
          <a:lstStyle/>
          <a:p>
            <a:pPr marL="0" indent="0">
              <a:buNone/>
            </a:pPr>
            <a:endParaRPr lang="sk-SK" b="1" dirty="0" smtClean="0"/>
          </a:p>
          <a:p>
            <a:pPr>
              <a:buFontTx/>
              <a:buChar char="-"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9" y="2052639"/>
            <a:ext cx="4010388" cy="300779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20" y="2071650"/>
            <a:ext cx="4045009" cy="30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06770"/>
            <a:ext cx="7886700" cy="1325563"/>
          </a:xfrm>
        </p:spPr>
        <p:txBody>
          <a:bodyPr/>
          <a:lstStyle/>
          <a:p>
            <a:r>
              <a:rPr lang="sk-SK" altLang="sk-SK" sz="2000" b="1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1.4. </a:t>
            </a:r>
            <a: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/>
              <a:t>Štandardy </a:t>
            </a:r>
            <a:r>
              <a:rPr lang="sk-SK" sz="2000" b="1" dirty="0"/>
              <a:t>digitálnej gramotnosti, osobnostného rozvoja a komunikačných kompetencií – SŠ</a:t>
            </a:r>
            <a:br>
              <a:rPr lang="sk-SK" sz="2000" b="1" dirty="0"/>
            </a:br>
            <a: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1" dirty="0">
                <a:latin typeface="+mj-lt"/>
                <a:ea typeface="+mj-ea"/>
                <a:cs typeface="+mj-cs"/>
              </a:rPr>
              <a:t>ECDL (Európsky vodičský preukaz na počítače) je medzinárodne uznávaný systém certifikátov, ktorý umožňuje jednotne overovať znalosti a zručnosti potrebné na ovládanie osobných </a:t>
            </a:r>
            <a:r>
              <a:rPr lang="sk-SK" sz="2000" b="1" dirty="0" smtClean="0">
                <a:latin typeface="+mj-lt"/>
                <a:ea typeface="+mj-ea"/>
                <a:cs typeface="+mj-cs"/>
              </a:rPr>
              <a:t>počítačov.</a:t>
            </a:r>
          </a:p>
          <a:p>
            <a:endParaRPr lang="sk-SK" sz="2000" b="1" dirty="0" smtClean="0">
              <a:latin typeface="+mj-lt"/>
              <a:ea typeface="+mj-ea"/>
              <a:cs typeface="+mj-cs"/>
            </a:endParaRPr>
          </a:p>
          <a:p>
            <a:r>
              <a:rPr lang="sk-SK" sz="2000" b="1" dirty="0" smtClean="0">
                <a:latin typeface="+mj-lt"/>
                <a:ea typeface="+mj-ea"/>
                <a:cs typeface="+mj-cs"/>
              </a:rPr>
              <a:t>ŠVS Piešťany realizuje testovanie učiteľov a žiakov stredných škôl</a:t>
            </a:r>
          </a:p>
          <a:p>
            <a:r>
              <a:rPr lang="sk-SK" sz="2000" b="1" dirty="0" smtClean="0">
                <a:latin typeface="+mj-lt"/>
                <a:ea typeface="+mj-ea"/>
                <a:cs typeface="+mj-cs"/>
              </a:rPr>
              <a:t>testovanie učiteľov prebieha na ŠVS Piešťany</a:t>
            </a:r>
          </a:p>
          <a:p>
            <a:r>
              <a:rPr lang="sk-SK" sz="2000" b="1" dirty="0" smtClean="0">
                <a:latin typeface="+mj-lt"/>
                <a:ea typeface="+mj-ea"/>
                <a:cs typeface="+mj-cs"/>
              </a:rPr>
              <a:t>testovanie žiakov prebieha na partnerských školách</a:t>
            </a:r>
          </a:p>
          <a:p>
            <a:endParaRPr lang="sk-SK" sz="2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387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9" y="1109473"/>
            <a:ext cx="7886700" cy="839907"/>
          </a:xfrm>
        </p:spPr>
        <p:txBody>
          <a:bodyPr/>
          <a:lstStyle/>
          <a:p>
            <a:r>
              <a:rPr lang="sk-SK" sz="1800" b="1" dirty="0" err="1"/>
              <a:t>Podaktivita</a:t>
            </a:r>
            <a:r>
              <a:rPr lang="sk-SK" sz="1800" b="1" dirty="0"/>
              <a:t> 1.2. </a:t>
            </a:r>
            <a:r>
              <a:rPr lang="sk-SK" sz="1800" b="1" dirty="0" smtClean="0"/>
              <a:t/>
            </a:r>
            <a:br>
              <a:rPr lang="sk-SK" sz="1800" b="1" dirty="0" smtClean="0"/>
            </a:br>
            <a:r>
              <a:rPr lang="sk-SK" sz="1800" b="1" dirty="0" smtClean="0"/>
              <a:t>Vzdelávanie </a:t>
            </a:r>
            <a:r>
              <a:rPr lang="sk-SK" sz="1800" b="1" dirty="0"/>
              <a:t>učiteľov informatiky, matematiky, prírodovedných a technických predmetov ZŠ a SŠ</a:t>
            </a:r>
            <a:endParaRPr lang="sk-SK" sz="1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2204981"/>
            <a:ext cx="7886700" cy="3164419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/>
              <a:t>- CVTI </a:t>
            </a:r>
            <a:r>
              <a:rPr lang="sk-SK" sz="2400" dirty="0"/>
              <a:t>SR –majú pre túto aktivitu akreditovaných päť programov  aktualizačného kontinuálneho </a:t>
            </a:r>
            <a:r>
              <a:rPr lang="sk-SK" sz="2400" dirty="0" smtClean="0"/>
              <a:t>vzdelávania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 smtClean="0"/>
              <a:t>- Vzdelávania </a:t>
            </a:r>
            <a:r>
              <a:rPr lang="sk-SK" sz="2400" dirty="0"/>
              <a:t>prebiehajú v sídlach jednotlivých ŠVS -  Piešťany, Liptovský Mikuláš, Banská Bystrica a </a:t>
            </a:r>
            <a:r>
              <a:rPr lang="sk-SK" sz="2400" dirty="0" smtClean="0"/>
              <a:t>Michalovce</a:t>
            </a:r>
            <a:endParaRPr lang="sk-SK" sz="20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 smtClean="0"/>
              <a:t>- Vzdelávania </a:t>
            </a:r>
            <a:r>
              <a:rPr lang="sk-SK" sz="2400" dirty="0"/>
              <a:t>v rámci projektu začali vo februári </a:t>
            </a:r>
            <a:r>
              <a:rPr lang="sk-SK" sz="2400" dirty="0" smtClean="0"/>
              <a:t>2018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433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06770"/>
            <a:ext cx="7886700" cy="1325563"/>
          </a:xfrm>
        </p:spPr>
        <p:txBody>
          <a:bodyPr/>
          <a:lstStyle/>
          <a:p>
            <a:r>
              <a:rPr lang="sk-SK" altLang="sk-SK" sz="2000" b="1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1.4. </a:t>
            </a:r>
            <a: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/>
              <a:t>Štandardy </a:t>
            </a:r>
            <a:r>
              <a:rPr lang="sk-SK" sz="2000" b="1" dirty="0"/>
              <a:t>digitálnej gramotnosti, osobnostného rozvoja a komunikačných kompetencií – </a:t>
            </a:r>
            <a:r>
              <a:rPr lang="sk-SK" sz="2000" b="1" dirty="0" smtClean="0"/>
              <a:t>moduly</a:t>
            </a: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M2 Základy práce s počítačom / </a:t>
            </a:r>
            <a:r>
              <a:rPr lang="sk-SK" sz="2000" dirty="0" err="1"/>
              <a:t>Computer</a:t>
            </a:r>
            <a:r>
              <a:rPr lang="sk-SK" sz="2000" dirty="0"/>
              <a:t> Essentials,</a:t>
            </a:r>
          </a:p>
          <a:p>
            <a:r>
              <a:rPr lang="sk-SK" sz="2000" dirty="0"/>
              <a:t>M3 Spracovanie textu / Word </a:t>
            </a:r>
            <a:r>
              <a:rPr lang="sk-SK" sz="2000" dirty="0" err="1"/>
              <a:t>Processing</a:t>
            </a:r>
            <a:r>
              <a:rPr lang="sk-SK" sz="2000" dirty="0"/>
              <a:t>,</a:t>
            </a:r>
          </a:p>
          <a:p>
            <a:r>
              <a:rPr lang="sk-SK" sz="2000" dirty="0"/>
              <a:t>M4 Tabuľkový kalkulátor / </a:t>
            </a:r>
            <a:r>
              <a:rPr lang="sk-SK" sz="2000" dirty="0" err="1"/>
              <a:t>Spreadsheets</a:t>
            </a:r>
            <a:r>
              <a:rPr lang="sk-SK" sz="2000" dirty="0"/>
              <a:t>,</a:t>
            </a:r>
          </a:p>
          <a:p>
            <a:r>
              <a:rPr lang="sk-SK" sz="2000" dirty="0"/>
              <a:t>M7 Základy práce online / Online Essentials,</a:t>
            </a:r>
          </a:p>
          <a:p>
            <a:r>
              <a:rPr lang="sk-SK" sz="2000" dirty="0"/>
              <a:t>M5 Používanie databáz / </a:t>
            </a:r>
            <a:r>
              <a:rPr lang="sk-SK" sz="2000" dirty="0" err="1"/>
              <a:t>Using</a:t>
            </a:r>
            <a:r>
              <a:rPr lang="sk-SK" sz="2000" dirty="0"/>
              <a:t> </a:t>
            </a:r>
            <a:r>
              <a:rPr lang="sk-SK" sz="2000" dirty="0" err="1"/>
              <a:t>Databases</a:t>
            </a:r>
            <a:r>
              <a:rPr lang="sk-SK" sz="2000" dirty="0"/>
              <a:t>,</a:t>
            </a:r>
          </a:p>
          <a:p>
            <a:r>
              <a:rPr lang="sk-SK" sz="2000" dirty="0"/>
              <a:t>M6 Prezentácia / </a:t>
            </a:r>
            <a:r>
              <a:rPr lang="sk-SK" sz="2000" dirty="0" err="1"/>
              <a:t>Presentation</a:t>
            </a:r>
            <a:r>
              <a:rPr lang="sk-SK" sz="2000" dirty="0"/>
              <a:t>,</a:t>
            </a:r>
          </a:p>
          <a:p>
            <a:r>
              <a:rPr lang="sk-SK" sz="2000" dirty="0"/>
              <a:t>M12 Bezpečnosť pri práci s IKT / IT </a:t>
            </a:r>
            <a:r>
              <a:rPr lang="sk-SK" sz="2000" dirty="0" err="1"/>
              <a:t>Security</a:t>
            </a:r>
            <a:r>
              <a:rPr lang="sk-SK" sz="2000" dirty="0"/>
              <a:t>,</a:t>
            </a:r>
          </a:p>
          <a:p>
            <a:r>
              <a:rPr lang="sk-SK" sz="2000" dirty="0"/>
              <a:t>M9 Práca s obrázkami a grafikou / Image </a:t>
            </a:r>
            <a:r>
              <a:rPr lang="sk-SK" sz="2000" dirty="0" err="1"/>
              <a:t>Editing</a:t>
            </a:r>
            <a:r>
              <a:rPr lang="sk-SK" sz="2000" dirty="0" smtClean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92932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06770"/>
            <a:ext cx="7886700" cy="1325563"/>
          </a:xfrm>
        </p:spPr>
        <p:txBody>
          <a:bodyPr/>
          <a:lstStyle/>
          <a:p>
            <a:r>
              <a:rPr lang="sk-SK" altLang="sk-SK" sz="2000" b="1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1.4. </a:t>
            </a:r>
            <a: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/>
              <a:t>Štandardy </a:t>
            </a:r>
            <a:r>
              <a:rPr lang="sk-SK" sz="2000" b="1" dirty="0"/>
              <a:t>digitálnej gramotnosti, osobnostného rozvoja a komunikačných kompetencií – SŠ</a:t>
            </a:r>
            <a:br>
              <a:rPr lang="sk-SK" sz="2000" b="1" dirty="0"/>
            </a:br>
            <a: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209129"/>
              </p:ext>
            </p:extLst>
          </p:nvPr>
        </p:nvGraphicFramePr>
        <p:xfrm>
          <a:off x="628650" y="2569203"/>
          <a:ext cx="78867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počet testovaných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počet certifikátov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testovanie učiteľov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22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testovanie žiakov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250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40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61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9" y="897716"/>
            <a:ext cx="7886700" cy="825206"/>
          </a:xfrm>
        </p:spPr>
        <p:txBody>
          <a:bodyPr/>
          <a:lstStyle/>
          <a:p>
            <a:r>
              <a:rPr lang="sk-SK" altLang="sk-SK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Podaktivita</a:t>
            </a:r>
            <a:r>
              <a:rPr lang="sk-SK" alt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1.5. </a:t>
            </a: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Vytvorenie 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partnerstiev a sietí základných a stredných škôl a IT  firiem</a:t>
            </a:r>
            <a:b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1577273"/>
            <a:ext cx="7886700" cy="3782729"/>
          </a:xfrm>
        </p:spPr>
        <p:txBody>
          <a:bodyPr/>
          <a:lstStyle/>
          <a:p>
            <a:pPr marL="0" indent="0">
              <a:spcBef>
                <a:spcPct val="45000"/>
              </a:spcBef>
              <a:buClr>
                <a:schemeClr val="tx2"/>
              </a:buClr>
              <a:buNone/>
              <a:defRPr/>
            </a:pPr>
            <a:endParaRPr lang="sk-SK" sz="1400" dirty="0" smtClean="0"/>
          </a:p>
          <a:p>
            <a:pPr marL="0" indent="0">
              <a:spcBef>
                <a:spcPct val="45000"/>
              </a:spcBef>
              <a:buClr>
                <a:schemeClr val="tx2"/>
              </a:buClr>
              <a:buNone/>
              <a:defRPr/>
            </a:pPr>
            <a:r>
              <a:rPr lang="sk-SK" sz="2000" dirty="0"/>
              <a:t>V rámci tejto </a:t>
            </a:r>
            <a:r>
              <a:rPr lang="sk-SK" sz="2000" dirty="0" err="1"/>
              <a:t>podaktivity</a:t>
            </a:r>
            <a:r>
              <a:rPr lang="sk-SK" sz="2000" dirty="0"/>
              <a:t> ŠVS participujú na </a:t>
            </a:r>
            <a:r>
              <a:rPr lang="sk-SK" sz="2000" dirty="0" err="1"/>
              <a:t>zazmluvňovaní</a:t>
            </a:r>
            <a:r>
              <a:rPr lang="sk-SK" sz="2000" dirty="0"/>
              <a:t> partnerských škôl projektu. </a:t>
            </a:r>
          </a:p>
          <a:p>
            <a:pPr marL="0" indent="0">
              <a:spcBef>
                <a:spcPct val="45000"/>
              </a:spcBef>
              <a:buClr>
                <a:schemeClr val="tx2"/>
              </a:buClr>
              <a:buNone/>
              <a:defRPr/>
            </a:pPr>
            <a:endParaRPr lang="sk-SK" sz="2000" dirty="0"/>
          </a:p>
          <a:p>
            <a:pPr marL="0" indent="0">
              <a:spcBef>
                <a:spcPct val="45000"/>
              </a:spcBef>
              <a:buClr>
                <a:schemeClr val="tx2"/>
              </a:buClr>
              <a:buNone/>
              <a:defRPr/>
            </a:pPr>
            <a:r>
              <a:rPr lang="sk-SK" sz="2000" dirty="0"/>
              <a:t>Realizované činnosti:</a:t>
            </a:r>
          </a:p>
          <a:p>
            <a:pPr marL="0" lvl="1" indent="0">
              <a:spcBef>
                <a:spcPct val="45000"/>
              </a:spcBef>
              <a:buClr>
                <a:schemeClr val="tx2"/>
              </a:buClr>
              <a:buNone/>
              <a:defRPr/>
            </a:pPr>
            <a:r>
              <a:rPr lang="sk-SK" sz="2000" dirty="0"/>
              <a:t>- Individuálne a skupinové stretnutia s riaditeľmi škôl v regiónoch</a:t>
            </a:r>
          </a:p>
          <a:p>
            <a:pPr marL="0" lvl="1" indent="0">
              <a:spcBef>
                <a:spcPct val="45000"/>
              </a:spcBef>
              <a:buClr>
                <a:schemeClr val="tx2"/>
              </a:buClr>
              <a:buNone/>
              <a:defRPr/>
            </a:pPr>
            <a:r>
              <a:rPr lang="sk-SK" sz="2000" dirty="0"/>
              <a:t>- Propagácia projektu prostredníctvom sociálnych médií</a:t>
            </a:r>
          </a:p>
          <a:p>
            <a:pPr marL="0" lvl="1" indent="0">
              <a:spcBef>
                <a:spcPct val="45000"/>
              </a:spcBef>
              <a:buClr>
                <a:schemeClr val="tx2"/>
              </a:buClr>
              <a:buNone/>
              <a:defRPr/>
            </a:pPr>
            <a:r>
              <a:rPr lang="sk-SK" sz="2000" dirty="0"/>
              <a:t>- Telefonické a emailové konzultácie k </a:t>
            </a:r>
            <a:r>
              <a:rPr lang="sk-SK" sz="2000" dirty="0" err="1"/>
              <a:t>zazmluvňovaniu</a:t>
            </a:r>
            <a:endParaRPr lang="sk-SK" sz="2000" dirty="0"/>
          </a:p>
          <a:p>
            <a:pPr marL="0" lvl="1" indent="0">
              <a:spcBef>
                <a:spcPct val="45000"/>
              </a:spcBef>
              <a:buClr>
                <a:schemeClr val="tx2"/>
              </a:buClr>
              <a:buNone/>
              <a:defRPr/>
            </a:pPr>
            <a:r>
              <a:rPr lang="sk-SK" sz="2000" dirty="0"/>
              <a:t>- Organizovanie krúžkov, workshopov na partnerských školách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08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309037"/>
            <a:ext cx="7886700" cy="4498810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/>
              <a:t>Vzdelávacie aktivity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1800" dirty="0"/>
              <a:t>T</a:t>
            </a:r>
            <a:r>
              <a:rPr lang="sk-SK" sz="1800" dirty="0" smtClean="0"/>
              <a:t>vorba interaktívnych testov, pokročilá tvorba prezentácií, tvorba zdieľaných materiálov a testovacích formulárov v </a:t>
            </a:r>
            <a:r>
              <a:rPr lang="sk-SK" sz="1800" dirty="0" err="1" smtClean="0"/>
              <a:t>cloudovom</a:t>
            </a:r>
            <a:r>
              <a:rPr lang="sk-SK" sz="1800" dirty="0" smtClean="0"/>
              <a:t> priestore</a:t>
            </a:r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47445"/>
              </p:ext>
            </p:extLst>
          </p:nvPr>
        </p:nvGraphicFramePr>
        <p:xfrm>
          <a:off x="283945" y="2107683"/>
          <a:ext cx="857611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06"/>
                <a:gridCol w="1174282"/>
                <a:gridCol w="933651"/>
                <a:gridCol w="902849"/>
                <a:gridCol w="171522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Názov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forma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aseline="0" dirty="0" smtClean="0">
                          <a:latin typeface="+mn-lt"/>
                        </a:rPr>
                        <a:t>vyuč. hodín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kredity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cieľová skupina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Tvorba testov a učebných podkladov k vyučovacej hodine pomocou IKT na ZŠ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prezenčná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25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7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všetci učitelia ZŠ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00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990480"/>
            <a:ext cx="7886700" cy="4117157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/>
              <a:t>Vzdelávacie aktivity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r>
              <a:rPr lang="sk-SK" sz="1800" dirty="0" smtClean="0"/>
              <a:t>Vytvorenie webovej stránky bez znalosti programovania, ktorú si učiteľ vytvára sám za účelom zverejnenia vyučovacích materiálov pre žiakov, prezentácie dosiahnutých výsledkov atď.</a:t>
            </a:r>
          </a:p>
          <a:p>
            <a:pPr>
              <a:buFontTx/>
              <a:buChar char="-"/>
            </a:pPr>
            <a:r>
              <a:rPr lang="sk-SK" sz="1800" dirty="0" smtClean="0"/>
              <a:t>Nie je určené programátorom, ktorí sa chcú zdokonaliť v programovacích technikách webových stránok </a:t>
            </a:r>
          </a:p>
          <a:p>
            <a:pPr marL="0" indent="0">
              <a:buNone/>
            </a:pPr>
            <a:endParaRPr lang="sk-SK" sz="18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01438"/>
              </p:ext>
            </p:extLst>
          </p:nvPr>
        </p:nvGraphicFramePr>
        <p:xfrm>
          <a:off x="283945" y="1522319"/>
          <a:ext cx="857611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06"/>
                <a:gridCol w="1174282"/>
                <a:gridCol w="933651"/>
                <a:gridCol w="902849"/>
                <a:gridCol w="171522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Názov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forma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aseline="0" dirty="0" smtClean="0">
                          <a:latin typeface="+mn-lt"/>
                        </a:rPr>
                        <a:t>vyuč. hodín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kredity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cieľová skupina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Tvorba webovej stránky a jej využitie v edukačnom procese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prezenčná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25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7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všetci učitelia ZŠ a SŠ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44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38275" y="1128216"/>
            <a:ext cx="7886700" cy="4117157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/>
              <a:t>Vzdelávacie aktivity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r>
              <a:rPr lang="sk-SK" sz="2000" dirty="0" smtClean="0"/>
              <a:t>Čo je </a:t>
            </a:r>
            <a:r>
              <a:rPr lang="sk-SK" sz="2000" dirty="0" err="1" smtClean="0"/>
              <a:t>cloud</a:t>
            </a:r>
            <a:r>
              <a:rPr lang="sk-SK" sz="2000" dirty="0" smtClean="0"/>
              <a:t>, vytváranie dokumentov, tabuliek, grafiky, prezentácie v </a:t>
            </a:r>
            <a:r>
              <a:rPr lang="sk-SK" sz="2000" dirty="0" err="1" smtClean="0"/>
              <a:t>cloude</a:t>
            </a:r>
            <a:r>
              <a:rPr lang="sk-SK" sz="2000" dirty="0" smtClean="0"/>
              <a:t>, zdieľanie materiálov a ich využiteľnosť v pedagogickej praxi</a:t>
            </a:r>
          </a:p>
          <a:p>
            <a:pPr>
              <a:buFontTx/>
              <a:buChar char="-"/>
            </a:pPr>
            <a:r>
              <a:rPr lang="sk-SK" sz="2000" dirty="0" smtClean="0"/>
              <a:t>Tvorba testovacích formulárov na overenie vedomostí žiakov, vyhodnotenie odpovedí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95210"/>
              </p:ext>
            </p:extLst>
          </p:nvPr>
        </p:nvGraphicFramePr>
        <p:xfrm>
          <a:off x="293570" y="1578219"/>
          <a:ext cx="8576110" cy="128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06"/>
                <a:gridCol w="1174282"/>
                <a:gridCol w="933651"/>
                <a:gridCol w="902849"/>
                <a:gridCol w="1715222"/>
              </a:tblGrid>
              <a:tr h="648158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Názov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forma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aseline="0" dirty="0" smtClean="0">
                          <a:latin typeface="+mn-lt"/>
                        </a:rPr>
                        <a:t>vyuč. hodín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kredity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cieľová skupina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Cloudové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riešenia a ich využitie vo vyučovacom procese</a:t>
                      </a:r>
                      <a:endParaRPr lang="sk-S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prezenčná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25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7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všetci učitelia ZŠ a SŠ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08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460183"/>
            <a:ext cx="7886700" cy="4117157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/>
              <a:t>Vzdelávacie aktivity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000" dirty="0" smtClean="0"/>
              <a:t>Tvorba interaktívnych testov pre žiakov, práca s Planétou vedomosti, úprava bitmapových obrázkov, spracovanie fotografií, spracovanie videa a zvuku, tvorba webového obsahu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2034"/>
              </p:ext>
            </p:extLst>
          </p:nvPr>
        </p:nvGraphicFramePr>
        <p:xfrm>
          <a:off x="355130" y="2228975"/>
          <a:ext cx="857611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06"/>
                <a:gridCol w="1174282"/>
                <a:gridCol w="933651"/>
                <a:gridCol w="902849"/>
                <a:gridCol w="171522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Názov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forma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aseline="0" dirty="0" smtClean="0">
                          <a:latin typeface="+mn-lt"/>
                        </a:rPr>
                        <a:t>vyuč. hodín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kredity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cieľová skupina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Využívanie IKT na 2. stupni základných škôl</a:t>
                      </a:r>
                      <a:endParaRPr lang="sk-S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+mn-lt"/>
                        </a:rPr>
                        <a:t>prezenčnádištančná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29</a:t>
                      </a:r>
                    </a:p>
                    <a:p>
                      <a:r>
                        <a:rPr lang="sk-SK" baseline="0" dirty="0" smtClean="0">
                          <a:latin typeface="+mn-lt"/>
                        </a:rPr>
                        <a:t>16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11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všetci učitelia ZŠ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9824" y="1158731"/>
            <a:ext cx="7886700" cy="4117157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/>
              <a:t>Vzdelávacie aktivity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err="1" smtClean="0"/>
              <a:t>Scratch</a:t>
            </a:r>
            <a:r>
              <a:rPr lang="sk-SK" dirty="0" smtClean="0"/>
              <a:t> </a:t>
            </a:r>
            <a:r>
              <a:rPr lang="sk-SK" sz="2000" dirty="0" smtClean="0"/>
              <a:t>je nástroj na získanie základnej programátorskej gramotnosti žiakov, učí žiakov kreatívnemu a logickému mysleniu a vzájomnej spolupráci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61924"/>
              </p:ext>
            </p:extLst>
          </p:nvPr>
        </p:nvGraphicFramePr>
        <p:xfrm>
          <a:off x="354284" y="1658363"/>
          <a:ext cx="857611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023"/>
                <a:gridCol w="1193533"/>
                <a:gridCol w="1078030"/>
                <a:gridCol w="904774"/>
                <a:gridCol w="226675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Názov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forma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aseline="0" dirty="0" smtClean="0">
                          <a:latin typeface="+mn-lt"/>
                        </a:rPr>
                        <a:t>vyuč. hodín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kredity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cieľová skupina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Programovanie v jazyku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Scratch</a:t>
                      </a:r>
                      <a:endParaRPr lang="sk-S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prezenčná</a:t>
                      </a:r>
                    </a:p>
                    <a:p>
                      <a:r>
                        <a:rPr lang="sk-SK" dirty="0" smtClean="0">
                          <a:latin typeface="+mn-lt"/>
                        </a:rPr>
                        <a:t>dištančná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29</a:t>
                      </a:r>
                    </a:p>
                    <a:p>
                      <a:r>
                        <a:rPr lang="sk-SK" baseline="0" dirty="0" smtClean="0">
                          <a:latin typeface="+mn-lt"/>
                        </a:rPr>
                        <a:t>16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11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+mn-lt"/>
                        </a:rPr>
                        <a:t>učitelia predmetu matematika a práca</a:t>
                      </a:r>
                      <a:r>
                        <a:rPr lang="sk-SK" baseline="0" dirty="0" smtClean="0">
                          <a:latin typeface="+mn-lt"/>
                        </a:rPr>
                        <a:t> s informáciami </a:t>
                      </a:r>
                    </a:p>
                    <a:p>
                      <a:r>
                        <a:rPr lang="sk-SK" baseline="0" dirty="0" smtClean="0">
                          <a:latin typeface="+mn-lt"/>
                        </a:rPr>
                        <a:t>(1.st, 2.st ZŠ)</a:t>
                      </a:r>
                      <a:endParaRPr lang="sk-SK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24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0609" y="887845"/>
            <a:ext cx="7886700" cy="4117157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/>
              <a:t>Počet zrealizovaných vzdelávacích aktivít na ŠVS Piešťany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15697"/>
              </p:ext>
            </p:extLst>
          </p:nvPr>
        </p:nvGraphicFramePr>
        <p:xfrm>
          <a:off x="801154" y="1349454"/>
          <a:ext cx="7205610" cy="395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637"/>
                <a:gridCol w="1828800"/>
                <a:gridCol w="1698173"/>
              </a:tblGrid>
              <a:tr h="86820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Názov vzdelávania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počet aktivít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počet absolventov</a:t>
                      </a:r>
                      <a:endParaRPr lang="sk-SK" dirty="0"/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491983">
                <a:tc>
                  <a:txBody>
                    <a:bodyPr/>
                    <a:lstStyle/>
                    <a:p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Tvorba testov a učebných podkladov k vyučovacej hodine pomocou IKT na ZŠ</a:t>
                      </a:r>
                      <a:endParaRPr lang="sk-SK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38</a:t>
                      </a:r>
                      <a:endParaRPr lang="sk-SK" dirty="0"/>
                    </a:p>
                  </a:txBody>
                  <a:tcPr anchor="ctr"/>
                </a:tc>
              </a:tr>
              <a:tr h="49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Tvorba webovej stránky a jej využitie v edukačnom procese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39</a:t>
                      </a:r>
                      <a:endParaRPr lang="sk-SK" dirty="0"/>
                    </a:p>
                  </a:txBody>
                  <a:tcPr anchor="ctr"/>
                </a:tc>
              </a:tr>
              <a:tr h="491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Cloudové</a:t>
                      </a: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riešenia a ich využitie vo vyučovacom procese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28</a:t>
                      </a:r>
                      <a:endParaRPr lang="sk-SK" dirty="0"/>
                    </a:p>
                  </a:txBody>
                  <a:tcPr anchor="ctr"/>
                </a:tc>
              </a:tr>
              <a:tr h="478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Využívanie IKT na 2. stupni základných škôl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21</a:t>
                      </a:r>
                      <a:endParaRPr lang="sk-SK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501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Programovanie v jazyku </a:t>
                      </a:r>
                      <a:r>
                        <a:rPr lang="sk-SK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Scratch</a:t>
                      </a:r>
                      <a:endParaRPr lang="sk-SK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13</a:t>
                      </a:r>
                      <a:endParaRPr lang="sk-SK" dirty="0"/>
                    </a:p>
                  </a:txBody>
                  <a:tcPr anchor="ctr"/>
                </a:tc>
              </a:tr>
              <a:tr h="501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11</a:t>
                      </a:r>
                      <a:endParaRPr lang="sk-S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139</a:t>
                      </a:r>
                      <a:endParaRPr lang="sk-SK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62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9" y="1090222"/>
            <a:ext cx="7886700" cy="1095508"/>
          </a:xfrm>
        </p:spPr>
        <p:txBody>
          <a:bodyPr/>
          <a:lstStyle/>
          <a:p>
            <a:r>
              <a:rPr lang="sk-SK" sz="2400" b="1" dirty="0" err="1"/>
              <a:t>Podaktivita</a:t>
            </a:r>
            <a:r>
              <a:rPr lang="sk-SK" sz="2400" b="1" dirty="0"/>
              <a:t> 1.2. </a:t>
            </a: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000" b="1" dirty="0" smtClean="0"/>
              <a:t>Vzdelávanie </a:t>
            </a:r>
            <a:r>
              <a:rPr lang="sk-SK" sz="2000" b="1" dirty="0"/>
              <a:t>učiteľov informatiky, matematiky, prírodovedných a technických predmetov ZŠ a SŠ</a:t>
            </a:r>
            <a:endParaRPr lang="sk-SK" sz="2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2348679"/>
            <a:ext cx="7886700" cy="3164419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Prihlasovanie na vzdelávacie aktivity: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4000" dirty="0" smtClean="0"/>
              <a:t>registracia.itakademia.sk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98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724</Words>
  <Application>Microsoft Office PowerPoint</Application>
  <PresentationFormat>Prezentácia na obrazovke (4:3)</PresentationFormat>
  <Paragraphs>188</Paragraphs>
  <Slides>22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Motív balíka Office</vt:lpstr>
      <vt:lpstr>Aktivity  CVTI SR - Školské výpočtové stredisko Piešťany v projekte</vt:lpstr>
      <vt:lpstr>Podaktivita 1.2.  Vzdelávanie učiteľov informatiky, matematiky, prírodovedných a technických predmetov ZŠ a SŠ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Podaktivita 1.2.  Vzdelávanie učiteľov informatiky, matematiky, prírodovedných a technických predmetov ZŠ a SŠ</vt:lpstr>
      <vt:lpstr>Podaktivita 1.3.  Motivácia žiakov a študentov pre štúdium IKT, prírodných a technických vied </vt:lpstr>
      <vt:lpstr>Podaktivita 1.3.  Motivácia žiakov a študentov pre štúdium IKT, prírodných a technických vied </vt:lpstr>
      <vt:lpstr>Prezentácia programu PowerPoint</vt:lpstr>
      <vt:lpstr>Prezentácia programu PowerPoint</vt:lpstr>
      <vt:lpstr>Podaktivita 1.3.  Motivácia žiakov a študentov pre štúdium IKT, prírodných a technických vied </vt:lpstr>
      <vt:lpstr>Podaktivita 1.3.  Motivácia žiakov a študentov pre štúdium IKT, prírodných a technických vied </vt:lpstr>
      <vt:lpstr>Podaktivita 1.3.  Motivácia žiakov a študentov pre štúdium IKT, prírodných a technických vied </vt:lpstr>
      <vt:lpstr>Podaktivita 1.3.  Motivácia žiakov a študentov pre štúdium IKT, prírodných a technických vied </vt:lpstr>
      <vt:lpstr>Podaktivita 1.3.  Motivácia žiakov a študentov pre štúdium IKT, prírodných a technických vied </vt:lpstr>
      <vt:lpstr>Podaktivita 1.4.  Štandardy digitálnej gramotnosti, osobnostného rozvoja a komunikačných kompetencií – SŠ  </vt:lpstr>
      <vt:lpstr>Podaktivita 1.4.  Štandardy digitálnej gramotnosti, osobnostného rozvoja a komunikačných kompetencií – moduly  </vt:lpstr>
      <vt:lpstr>Podaktivita 1.4.  Štandardy digitálnej gramotnosti, osobnostného rozvoja a komunikačných kompetencií – SŠ  </vt:lpstr>
      <vt:lpstr>Podaktivita 1.5.  Vytvorenie partnerstiev a sietí základných a stredných škôl a IT  firiem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Petras Jan</dc:creator>
  <cp:lastModifiedBy>Boris Duris</cp:lastModifiedBy>
  <cp:revision>34</cp:revision>
  <dcterms:created xsi:type="dcterms:W3CDTF">2017-10-23T08:52:40Z</dcterms:created>
  <dcterms:modified xsi:type="dcterms:W3CDTF">2019-03-05T13:28:51Z</dcterms:modified>
</cp:coreProperties>
</file>